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89" r:id="rId3"/>
    <p:sldId id="273" r:id="rId4"/>
    <p:sldId id="272" r:id="rId5"/>
    <p:sldId id="305" r:id="rId6"/>
    <p:sldId id="283" r:id="rId7"/>
    <p:sldId id="288" r:id="rId8"/>
    <p:sldId id="304" r:id="rId9"/>
    <p:sldId id="262" r:id="rId10"/>
    <p:sldId id="297" r:id="rId11"/>
    <p:sldId id="265" r:id="rId12"/>
    <p:sldId id="270" r:id="rId13"/>
    <p:sldId id="298" r:id="rId14"/>
    <p:sldId id="264" r:id="rId15"/>
    <p:sldId id="293" r:id="rId16"/>
    <p:sldId id="292" r:id="rId17"/>
    <p:sldId id="294" r:id="rId18"/>
    <p:sldId id="267" r:id="rId19"/>
    <p:sldId id="295" r:id="rId20"/>
    <p:sldId id="296" r:id="rId21"/>
    <p:sldId id="268" r:id="rId22"/>
    <p:sldId id="285" r:id="rId23"/>
    <p:sldId id="306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B8E13EC-AA93-450D-9098-7A85FCCE6268}">
          <p14:sldIdLst>
            <p14:sldId id="256"/>
          </p14:sldIdLst>
        </p14:section>
        <p14:section name="Introduction" id="{C97C96ED-2BBB-4AB5-B9F6-F870BC20149D}">
          <p14:sldIdLst>
            <p14:sldId id="289"/>
            <p14:sldId id="273"/>
            <p14:sldId id="272"/>
            <p14:sldId id="305"/>
            <p14:sldId id="283"/>
          </p14:sldIdLst>
        </p14:section>
        <p14:section name="The setups" id="{479A847B-3A9D-4567-A7FE-DE10BA4066A8}">
          <p14:sldIdLst>
            <p14:sldId id="288"/>
            <p14:sldId id="304"/>
            <p14:sldId id="262"/>
            <p14:sldId id="297"/>
            <p14:sldId id="265"/>
            <p14:sldId id="270"/>
          </p14:sldIdLst>
        </p14:section>
        <p14:section name="Hacking results" id="{A2DDDE4E-77F5-4DD6-BC4E-27D6F12F5C9B}">
          <p14:sldIdLst>
            <p14:sldId id="298"/>
            <p14:sldId id="264"/>
            <p14:sldId id="293"/>
            <p14:sldId id="292"/>
            <p14:sldId id="294"/>
          </p14:sldIdLst>
        </p14:section>
        <p14:section name="Feasibility and impact" id="{0CC8BEFE-3945-4DDB-9472-9799CA22BE8A}">
          <p14:sldIdLst>
            <p14:sldId id="267"/>
            <p14:sldId id="295"/>
            <p14:sldId id="296"/>
            <p14:sldId id="268"/>
          </p14:sldIdLst>
        </p14:section>
        <p14:section name="Counter measures" id="{A15F8721-DD48-4CED-B8A9-7FD244CBC207}">
          <p14:sldIdLst>
            <p14:sldId id="285"/>
          </p14:sldIdLst>
        </p14:section>
        <p14:section name="End" id="{AA7DE23C-0B8D-46DE-AA06-9125AF485EF2}">
          <p14:sldIdLst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FF00"/>
    <a:srgbClr val="F2DCDB"/>
    <a:srgbClr val="000000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20" autoAdjust="0"/>
  </p:normalViewPr>
  <p:slideViewPr>
    <p:cSldViewPr>
      <p:cViewPr varScale="1">
        <p:scale>
          <a:sx n="97" d="100"/>
          <a:sy n="97" d="100"/>
        </p:scale>
        <p:origin x="-202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1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042495-20F8-44F4-AE1E-3DF9AAEB0460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A8FF966-9C3D-45BF-AA22-46309659C9F2}">
      <dgm:prSet/>
      <dgm:spPr/>
      <dgm:t>
        <a:bodyPr/>
        <a:lstStyle/>
        <a:p>
          <a:pPr rtl="0"/>
          <a:r>
            <a:rPr lang="de-DE" dirty="0" smtClean="0"/>
            <a:t>Features </a:t>
          </a:r>
          <a:r>
            <a:rPr lang="de-DE" dirty="0" err="1" smtClean="0"/>
            <a:t>of</a:t>
          </a:r>
          <a:r>
            <a:rPr lang="de-DE" dirty="0" smtClean="0"/>
            <a:t> </a:t>
          </a:r>
          <a:r>
            <a:rPr lang="de-DE" dirty="0" err="1" smtClean="0"/>
            <a:t>both</a:t>
          </a:r>
          <a:r>
            <a:rPr lang="de-DE" dirty="0" smtClean="0"/>
            <a:t> </a:t>
          </a:r>
          <a:r>
            <a:rPr lang="de-DE" dirty="0" err="1" smtClean="0"/>
            <a:t>systems</a:t>
          </a:r>
          <a:endParaRPr lang="de-DE" dirty="0"/>
        </a:p>
      </dgm:t>
    </dgm:pt>
    <dgm:pt modelId="{789D65B9-900B-49C6-8A4E-1F78E6D88CE2}" type="parTrans" cxnId="{F746D21E-9248-4527-A2B6-F815A7C2669D}">
      <dgm:prSet/>
      <dgm:spPr/>
      <dgm:t>
        <a:bodyPr/>
        <a:lstStyle/>
        <a:p>
          <a:endParaRPr lang="de-DE"/>
        </a:p>
      </dgm:t>
    </dgm:pt>
    <dgm:pt modelId="{49703F6E-78E5-43BB-9C5D-EBC8A6FC96CD}" type="sibTrans" cxnId="{F746D21E-9248-4527-A2B6-F815A7C2669D}">
      <dgm:prSet/>
      <dgm:spPr/>
      <dgm:t>
        <a:bodyPr/>
        <a:lstStyle/>
        <a:p>
          <a:endParaRPr lang="de-DE"/>
        </a:p>
      </dgm:t>
    </dgm:pt>
    <dgm:pt modelId="{CDDF8C69-5B43-4B81-970B-09B70509C8B3}">
      <dgm:prSet/>
      <dgm:spPr/>
      <dgm:t>
        <a:bodyPr/>
        <a:lstStyle/>
        <a:p>
          <a:pPr rtl="0"/>
          <a:r>
            <a:rPr lang="de-DE" smtClean="0"/>
            <a:t>Time-multiplexed</a:t>
          </a:r>
          <a:endParaRPr lang="de-DE"/>
        </a:p>
      </dgm:t>
    </dgm:pt>
    <dgm:pt modelId="{2DC44859-F669-4B78-9CC8-8C62E4D62B96}" type="parTrans" cxnId="{4A26D577-C8AB-4C11-90D0-9523E6FA710F}">
      <dgm:prSet/>
      <dgm:spPr/>
      <dgm:t>
        <a:bodyPr/>
        <a:lstStyle/>
        <a:p>
          <a:endParaRPr lang="de-DE"/>
        </a:p>
      </dgm:t>
    </dgm:pt>
    <dgm:pt modelId="{DE24132C-677C-4D44-A70C-C06E7A34F326}" type="sibTrans" cxnId="{4A26D577-C8AB-4C11-90D0-9523E6FA710F}">
      <dgm:prSet/>
      <dgm:spPr/>
      <dgm:t>
        <a:bodyPr/>
        <a:lstStyle/>
        <a:p>
          <a:endParaRPr lang="de-DE"/>
        </a:p>
      </dgm:t>
    </dgm:pt>
    <dgm:pt modelId="{1A3588DF-ACDD-44A9-9052-CACB6A52848A}">
      <dgm:prSet/>
      <dgm:spPr/>
      <dgm:t>
        <a:bodyPr/>
        <a:lstStyle/>
        <a:p>
          <a:pPr rtl="0"/>
          <a:r>
            <a:rPr lang="de-DE" dirty="0" err="1" smtClean="0"/>
            <a:t>Polarization-multiplexed</a:t>
          </a:r>
          <a:endParaRPr lang="de-DE" dirty="0"/>
        </a:p>
      </dgm:t>
    </dgm:pt>
    <dgm:pt modelId="{074272EF-7521-41F5-86B1-2B5A48500144}" type="parTrans" cxnId="{AA5E3822-13C9-48C1-90A4-74404EB6C923}">
      <dgm:prSet/>
      <dgm:spPr/>
      <dgm:t>
        <a:bodyPr/>
        <a:lstStyle/>
        <a:p>
          <a:endParaRPr lang="de-DE"/>
        </a:p>
      </dgm:t>
    </dgm:pt>
    <dgm:pt modelId="{7BE66DF2-64F3-4363-8F54-4E24935437E2}" type="sibTrans" cxnId="{AA5E3822-13C9-48C1-90A4-74404EB6C923}">
      <dgm:prSet/>
      <dgm:spPr/>
      <dgm:t>
        <a:bodyPr/>
        <a:lstStyle/>
        <a:p>
          <a:endParaRPr lang="de-DE"/>
        </a:p>
      </dgm:t>
    </dgm:pt>
    <dgm:pt modelId="{184B7778-8A17-469E-8ECA-DCF263587FF4}">
      <dgm:prSet/>
      <dgm:spPr/>
      <dgm:t>
        <a:bodyPr/>
        <a:lstStyle/>
        <a:p>
          <a:pPr rtl="0"/>
          <a:r>
            <a:rPr lang="de-DE" dirty="0" smtClean="0"/>
            <a:t>Alice </a:t>
          </a:r>
          <a:r>
            <a:rPr lang="de-DE" dirty="0" err="1" smtClean="0"/>
            <a:t>prepares</a:t>
          </a:r>
          <a:r>
            <a:rPr lang="de-DE" dirty="0" smtClean="0"/>
            <a:t> </a:t>
          </a:r>
          <a:r>
            <a:rPr lang="de-DE" dirty="0" err="1" smtClean="0"/>
            <a:t>local</a:t>
          </a:r>
          <a:r>
            <a:rPr lang="de-DE" dirty="0" smtClean="0"/>
            <a:t> </a:t>
          </a:r>
          <a:r>
            <a:rPr lang="de-DE" dirty="0" err="1" smtClean="0"/>
            <a:t>oscillator</a:t>
          </a:r>
          <a:r>
            <a:rPr lang="de-DE" dirty="0" smtClean="0"/>
            <a:t> pulse </a:t>
          </a:r>
          <a:r>
            <a:rPr lang="de-DE" dirty="0" err="1" smtClean="0"/>
            <a:t>and</a:t>
          </a:r>
          <a:r>
            <a:rPr lang="de-DE" dirty="0" smtClean="0"/>
            <a:t> </a:t>
          </a:r>
          <a:r>
            <a:rPr lang="de-DE" dirty="0" err="1" smtClean="0"/>
            <a:t>sends</a:t>
          </a:r>
          <a:r>
            <a:rPr lang="de-DE" dirty="0" smtClean="0"/>
            <a:t> </a:t>
          </a:r>
          <a:r>
            <a:rPr lang="de-DE" dirty="0" err="1" smtClean="0"/>
            <a:t>it</a:t>
          </a:r>
          <a:r>
            <a:rPr lang="de-DE" dirty="0" smtClean="0"/>
            <a:t> </a:t>
          </a:r>
          <a:r>
            <a:rPr lang="de-DE" dirty="0" err="1" smtClean="0"/>
            <a:t>over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channel</a:t>
          </a:r>
          <a:endParaRPr lang="de-DE" dirty="0"/>
        </a:p>
      </dgm:t>
    </dgm:pt>
    <dgm:pt modelId="{2803CBF2-5147-4221-9FBA-0721326902A4}" type="parTrans" cxnId="{49A8E7F1-15BC-4D46-9E1E-369E04A428B9}">
      <dgm:prSet/>
      <dgm:spPr/>
      <dgm:t>
        <a:bodyPr/>
        <a:lstStyle/>
        <a:p>
          <a:endParaRPr lang="de-DE"/>
        </a:p>
      </dgm:t>
    </dgm:pt>
    <dgm:pt modelId="{8FB55D4D-B5A2-4F87-9E56-6EBE137E0181}" type="sibTrans" cxnId="{49A8E7F1-15BC-4D46-9E1E-369E04A428B9}">
      <dgm:prSet/>
      <dgm:spPr/>
      <dgm:t>
        <a:bodyPr/>
        <a:lstStyle/>
        <a:p>
          <a:endParaRPr lang="de-DE"/>
        </a:p>
      </dgm:t>
    </dgm:pt>
    <dgm:pt modelId="{50956582-27F2-408B-99C1-38738CBA79CD}" type="pres">
      <dgm:prSet presAssocID="{EA042495-20F8-44F4-AE1E-3DF9AAEB046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B06EDD-6783-400C-B949-3E1E2280EB28}" type="pres">
      <dgm:prSet presAssocID="{7A8FF966-9C3D-45BF-AA22-46309659C9F2}" presName="composite" presStyleCnt="0"/>
      <dgm:spPr/>
    </dgm:pt>
    <dgm:pt modelId="{B0DB652D-D366-4DDD-9B26-FC8B67E40E5D}" type="pres">
      <dgm:prSet presAssocID="{7A8FF966-9C3D-45BF-AA22-46309659C9F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5EDA16-FA46-42C8-886E-6BD45AEF5502}" type="pres">
      <dgm:prSet presAssocID="{7A8FF966-9C3D-45BF-AA22-46309659C9F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DCAC242-A7DF-4753-86AF-17DF4335E320}" type="presOf" srcId="{EA042495-20F8-44F4-AE1E-3DF9AAEB0460}" destId="{50956582-27F2-408B-99C1-38738CBA79CD}" srcOrd="0" destOrd="0" presId="urn:microsoft.com/office/officeart/2005/8/layout/hList1"/>
    <dgm:cxn modelId="{4A26D577-C8AB-4C11-90D0-9523E6FA710F}" srcId="{7A8FF966-9C3D-45BF-AA22-46309659C9F2}" destId="{CDDF8C69-5B43-4B81-970B-09B70509C8B3}" srcOrd="0" destOrd="0" parTransId="{2DC44859-F669-4B78-9CC8-8C62E4D62B96}" sibTransId="{DE24132C-677C-4D44-A70C-C06E7A34F326}"/>
    <dgm:cxn modelId="{F746D21E-9248-4527-A2B6-F815A7C2669D}" srcId="{EA042495-20F8-44F4-AE1E-3DF9AAEB0460}" destId="{7A8FF966-9C3D-45BF-AA22-46309659C9F2}" srcOrd="0" destOrd="0" parTransId="{789D65B9-900B-49C6-8A4E-1F78E6D88CE2}" sibTransId="{49703F6E-78E5-43BB-9C5D-EBC8A6FC96CD}"/>
    <dgm:cxn modelId="{6ABB97B8-AEFA-4107-8F71-BE7BBC24C52C}" type="presOf" srcId="{1A3588DF-ACDD-44A9-9052-CACB6A52848A}" destId="{BD5EDA16-FA46-42C8-886E-6BD45AEF5502}" srcOrd="0" destOrd="1" presId="urn:microsoft.com/office/officeart/2005/8/layout/hList1"/>
    <dgm:cxn modelId="{4AC9EC3A-664C-4ABD-80CB-A3B6252DE616}" type="presOf" srcId="{7A8FF966-9C3D-45BF-AA22-46309659C9F2}" destId="{B0DB652D-D366-4DDD-9B26-FC8B67E40E5D}" srcOrd="0" destOrd="0" presId="urn:microsoft.com/office/officeart/2005/8/layout/hList1"/>
    <dgm:cxn modelId="{49A8E7F1-15BC-4D46-9E1E-369E04A428B9}" srcId="{7A8FF966-9C3D-45BF-AA22-46309659C9F2}" destId="{184B7778-8A17-469E-8ECA-DCF263587FF4}" srcOrd="2" destOrd="0" parTransId="{2803CBF2-5147-4221-9FBA-0721326902A4}" sibTransId="{8FB55D4D-B5A2-4F87-9E56-6EBE137E0181}"/>
    <dgm:cxn modelId="{AA5E3822-13C9-48C1-90A4-74404EB6C923}" srcId="{7A8FF966-9C3D-45BF-AA22-46309659C9F2}" destId="{1A3588DF-ACDD-44A9-9052-CACB6A52848A}" srcOrd="1" destOrd="0" parTransId="{074272EF-7521-41F5-86B1-2B5A48500144}" sibTransId="{7BE66DF2-64F3-4363-8F54-4E24935437E2}"/>
    <dgm:cxn modelId="{95B95A95-A154-44B8-90E9-1E0FA5707928}" type="presOf" srcId="{CDDF8C69-5B43-4B81-970B-09B70509C8B3}" destId="{BD5EDA16-FA46-42C8-886E-6BD45AEF5502}" srcOrd="0" destOrd="0" presId="urn:microsoft.com/office/officeart/2005/8/layout/hList1"/>
    <dgm:cxn modelId="{73359FF1-E1A5-44BF-A413-88DEE498B70D}" type="presOf" srcId="{184B7778-8A17-469E-8ECA-DCF263587FF4}" destId="{BD5EDA16-FA46-42C8-886E-6BD45AEF5502}" srcOrd="0" destOrd="2" presId="urn:microsoft.com/office/officeart/2005/8/layout/hList1"/>
    <dgm:cxn modelId="{44B87792-2ADC-49CC-8EEC-9F8912482C1E}" type="presParOf" srcId="{50956582-27F2-408B-99C1-38738CBA79CD}" destId="{C3B06EDD-6783-400C-B949-3E1E2280EB28}" srcOrd="0" destOrd="0" presId="urn:microsoft.com/office/officeart/2005/8/layout/hList1"/>
    <dgm:cxn modelId="{7F22F191-88BE-4583-8462-F284B53EECEF}" type="presParOf" srcId="{C3B06EDD-6783-400C-B949-3E1E2280EB28}" destId="{B0DB652D-D366-4DDD-9B26-FC8B67E40E5D}" srcOrd="0" destOrd="0" presId="urn:microsoft.com/office/officeart/2005/8/layout/hList1"/>
    <dgm:cxn modelId="{322B6818-353A-46D2-B0C4-B15847656F8F}" type="presParOf" srcId="{C3B06EDD-6783-400C-B949-3E1E2280EB28}" destId="{BD5EDA16-FA46-42C8-886E-6BD45AEF55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D6CC5-605E-46D9-ABC9-EABABC295C6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385354D5-A943-4922-AEF2-E8E93A16C351}">
      <dgm:prSet custT="1"/>
      <dgm:spPr/>
      <dgm:t>
        <a:bodyPr/>
        <a:lstStyle/>
        <a:p>
          <a:pPr rtl="0"/>
          <a:r>
            <a:rPr lang="de-DE" sz="1600" smtClean="0"/>
            <a:t>List of countermeasures</a:t>
          </a:r>
          <a:endParaRPr lang="de-DE" sz="1600"/>
        </a:p>
      </dgm:t>
    </dgm:pt>
    <dgm:pt modelId="{DE1F40C8-1BF2-49CB-B6FB-62739C15ED31}" type="parTrans" cxnId="{F4DAFFD3-0144-4272-96C5-5FFE4F988E7C}">
      <dgm:prSet/>
      <dgm:spPr/>
      <dgm:t>
        <a:bodyPr/>
        <a:lstStyle/>
        <a:p>
          <a:endParaRPr lang="de-DE" sz="2400"/>
        </a:p>
      </dgm:t>
    </dgm:pt>
    <dgm:pt modelId="{7B923D4F-7909-4DA1-BEAA-3A0C8273E7EC}" type="sibTrans" cxnId="{F4DAFFD3-0144-4272-96C5-5FFE4F988E7C}">
      <dgm:prSet/>
      <dgm:spPr/>
      <dgm:t>
        <a:bodyPr/>
        <a:lstStyle/>
        <a:p>
          <a:endParaRPr lang="de-DE" sz="2400"/>
        </a:p>
      </dgm:t>
    </dgm:pt>
    <dgm:pt modelId="{039A033F-D7C2-4694-926B-3900681487E8}">
      <dgm:prSet custT="1"/>
      <dgm:spPr/>
      <dgm:t>
        <a:bodyPr/>
        <a:lstStyle/>
        <a:p>
          <a:pPr rtl="0"/>
          <a:r>
            <a:rPr lang="de-DE" sz="1600" smtClean="0"/>
            <a:t>Isolator</a:t>
          </a:r>
          <a:endParaRPr lang="de-DE" sz="1600"/>
        </a:p>
      </dgm:t>
    </dgm:pt>
    <dgm:pt modelId="{BF0A9A72-231A-462F-9809-AF3D54C4E3FC}" type="parTrans" cxnId="{25F2C0F1-FE6C-445F-B03F-E05CE9178EA0}">
      <dgm:prSet/>
      <dgm:spPr/>
      <dgm:t>
        <a:bodyPr/>
        <a:lstStyle/>
        <a:p>
          <a:endParaRPr lang="de-DE" sz="2400"/>
        </a:p>
      </dgm:t>
    </dgm:pt>
    <dgm:pt modelId="{6B7F240A-25E3-44F9-8F29-1F3E301A70D7}" type="sibTrans" cxnId="{25F2C0F1-FE6C-445F-B03F-E05CE9178EA0}">
      <dgm:prSet/>
      <dgm:spPr/>
      <dgm:t>
        <a:bodyPr/>
        <a:lstStyle/>
        <a:p>
          <a:endParaRPr lang="de-DE" sz="2400"/>
        </a:p>
      </dgm:t>
    </dgm:pt>
    <dgm:pt modelId="{C6D8C83D-05BA-4AE0-950C-107396229066}">
      <dgm:prSet custT="1"/>
      <dgm:spPr/>
      <dgm:t>
        <a:bodyPr/>
        <a:lstStyle/>
        <a:p>
          <a:pPr rtl="0"/>
          <a:r>
            <a:rPr lang="de-DE" sz="1600" smtClean="0"/>
            <a:t>Watchdog detector</a:t>
          </a:r>
          <a:endParaRPr lang="de-DE" sz="1600"/>
        </a:p>
      </dgm:t>
    </dgm:pt>
    <dgm:pt modelId="{B28B91E9-1BAD-41F2-95BE-61FCC47CB04F}" type="parTrans" cxnId="{E031BC5B-DB06-4D75-AC14-F4BB85E0E3F8}">
      <dgm:prSet/>
      <dgm:spPr/>
      <dgm:t>
        <a:bodyPr/>
        <a:lstStyle/>
        <a:p>
          <a:endParaRPr lang="de-DE" sz="2400"/>
        </a:p>
      </dgm:t>
    </dgm:pt>
    <dgm:pt modelId="{B2D1E60F-402B-4F79-9870-C17FDDF227B4}" type="sibTrans" cxnId="{E031BC5B-DB06-4D75-AC14-F4BB85E0E3F8}">
      <dgm:prSet/>
      <dgm:spPr/>
      <dgm:t>
        <a:bodyPr/>
        <a:lstStyle/>
        <a:p>
          <a:endParaRPr lang="de-DE" sz="2400"/>
        </a:p>
      </dgm:t>
    </dgm:pt>
    <dgm:pt modelId="{74789308-98BD-4BBF-8EFC-4B9D9B393651}">
      <dgm:prSet custT="1"/>
      <dgm:spPr/>
      <dgm:t>
        <a:bodyPr/>
        <a:lstStyle/>
        <a:p>
          <a:pPr rtl="0"/>
          <a:r>
            <a:rPr lang="de-DE" sz="1600" smtClean="0"/>
            <a:t>Wavelength filter</a:t>
          </a:r>
          <a:endParaRPr lang="de-DE" sz="1600"/>
        </a:p>
      </dgm:t>
    </dgm:pt>
    <dgm:pt modelId="{32A38DBB-72DC-4C76-976E-68404CA8251A}" type="parTrans" cxnId="{5546EF29-60FE-4BC6-9776-97F1795858AC}">
      <dgm:prSet/>
      <dgm:spPr/>
      <dgm:t>
        <a:bodyPr/>
        <a:lstStyle/>
        <a:p>
          <a:endParaRPr lang="de-DE" sz="2400"/>
        </a:p>
      </dgm:t>
    </dgm:pt>
    <dgm:pt modelId="{08A620A3-8B60-4293-ADF4-08993A80FF99}" type="sibTrans" cxnId="{5546EF29-60FE-4BC6-9776-97F1795858AC}">
      <dgm:prSet/>
      <dgm:spPr/>
      <dgm:t>
        <a:bodyPr/>
        <a:lstStyle/>
        <a:p>
          <a:endParaRPr lang="de-DE" sz="2400"/>
        </a:p>
      </dgm:t>
    </dgm:pt>
    <dgm:pt modelId="{E9133C33-0572-4B87-8711-116678F1053A}">
      <dgm:prSet custT="1"/>
      <dgm:spPr/>
      <dgm:t>
        <a:bodyPr/>
        <a:lstStyle/>
        <a:p>
          <a:pPr rtl="0"/>
          <a:r>
            <a:rPr lang="de-DE" sz="1600" smtClean="0"/>
            <a:t>Optical fuse</a:t>
          </a:r>
          <a:endParaRPr lang="de-DE" sz="1600"/>
        </a:p>
      </dgm:t>
    </dgm:pt>
    <dgm:pt modelId="{C5EEF14E-E5F2-4149-8013-4588713D2E70}" type="parTrans" cxnId="{B4F79D7E-91E9-432E-A0EC-19778B3E114E}">
      <dgm:prSet/>
      <dgm:spPr/>
      <dgm:t>
        <a:bodyPr/>
        <a:lstStyle/>
        <a:p>
          <a:endParaRPr lang="de-DE" sz="2400"/>
        </a:p>
      </dgm:t>
    </dgm:pt>
    <dgm:pt modelId="{5710DCD4-5E1C-4D9A-9D2E-88D8490C8344}" type="sibTrans" cxnId="{B4F79D7E-91E9-432E-A0EC-19778B3E114E}">
      <dgm:prSet/>
      <dgm:spPr/>
      <dgm:t>
        <a:bodyPr/>
        <a:lstStyle/>
        <a:p>
          <a:endParaRPr lang="de-DE" sz="2400"/>
        </a:p>
      </dgm:t>
    </dgm:pt>
    <dgm:pt modelId="{79E0C479-DED7-40AD-99B0-E79735B300C9}" type="pres">
      <dgm:prSet presAssocID="{130D6CC5-605E-46D9-ABC9-EABABC295C6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E4E777A-C0A4-4534-A8D2-6CD5A3D9B9A6}" type="pres">
      <dgm:prSet presAssocID="{385354D5-A943-4922-AEF2-E8E93A16C351}" presName="composite" presStyleCnt="0"/>
      <dgm:spPr/>
    </dgm:pt>
    <dgm:pt modelId="{E2D80DFC-3D99-4ACA-870E-2FE45350CE49}" type="pres">
      <dgm:prSet presAssocID="{385354D5-A943-4922-AEF2-E8E93A16C351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9B3B454-8BF2-41AF-BC8C-70CEE41AD50F}" type="pres">
      <dgm:prSet presAssocID="{385354D5-A943-4922-AEF2-E8E93A16C351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8474181-56AA-4846-A60F-0F04C7C85DB2}" type="presOf" srcId="{E9133C33-0572-4B87-8711-116678F1053A}" destId="{49B3B454-8BF2-41AF-BC8C-70CEE41AD50F}" srcOrd="0" destOrd="3" presId="urn:microsoft.com/office/officeart/2005/8/layout/hList1"/>
    <dgm:cxn modelId="{AAFDA493-5442-4DAC-AE5A-C034FB3269FB}" type="presOf" srcId="{385354D5-A943-4922-AEF2-E8E93A16C351}" destId="{E2D80DFC-3D99-4ACA-870E-2FE45350CE49}" srcOrd="0" destOrd="0" presId="urn:microsoft.com/office/officeart/2005/8/layout/hList1"/>
    <dgm:cxn modelId="{5D7D66AA-378F-4758-B6AB-A6AA7330D30E}" type="presOf" srcId="{C6D8C83D-05BA-4AE0-950C-107396229066}" destId="{49B3B454-8BF2-41AF-BC8C-70CEE41AD50F}" srcOrd="0" destOrd="1" presId="urn:microsoft.com/office/officeart/2005/8/layout/hList1"/>
    <dgm:cxn modelId="{E378987F-52DC-4773-8929-92D0517074C2}" type="presOf" srcId="{130D6CC5-605E-46D9-ABC9-EABABC295C66}" destId="{79E0C479-DED7-40AD-99B0-E79735B300C9}" srcOrd="0" destOrd="0" presId="urn:microsoft.com/office/officeart/2005/8/layout/hList1"/>
    <dgm:cxn modelId="{5546EF29-60FE-4BC6-9776-97F1795858AC}" srcId="{385354D5-A943-4922-AEF2-E8E93A16C351}" destId="{74789308-98BD-4BBF-8EFC-4B9D9B393651}" srcOrd="2" destOrd="0" parTransId="{32A38DBB-72DC-4C76-976E-68404CA8251A}" sibTransId="{08A620A3-8B60-4293-ADF4-08993A80FF99}"/>
    <dgm:cxn modelId="{B4F79D7E-91E9-432E-A0EC-19778B3E114E}" srcId="{385354D5-A943-4922-AEF2-E8E93A16C351}" destId="{E9133C33-0572-4B87-8711-116678F1053A}" srcOrd="3" destOrd="0" parTransId="{C5EEF14E-E5F2-4149-8013-4588713D2E70}" sibTransId="{5710DCD4-5E1C-4D9A-9D2E-88D8490C8344}"/>
    <dgm:cxn modelId="{25F2C0F1-FE6C-445F-B03F-E05CE9178EA0}" srcId="{385354D5-A943-4922-AEF2-E8E93A16C351}" destId="{039A033F-D7C2-4694-926B-3900681487E8}" srcOrd="0" destOrd="0" parTransId="{BF0A9A72-231A-462F-9809-AF3D54C4E3FC}" sibTransId="{6B7F240A-25E3-44F9-8F29-1F3E301A70D7}"/>
    <dgm:cxn modelId="{E031BC5B-DB06-4D75-AC14-F4BB85E0E3F8}" srcId="{385354D5-A943-4922-AEF2-E8E93A16C351}" destId="{C6D8C83D-05BA-4AE0-950C-107396229066}" srcOrd="1" destOrd="0" parTransId="{B28B91E9-1BAD-41F2-95BE-61FCC47CB04F}" sibTransId="{B2D1E60F-402B-4F79-9870-C17FDDF227B4}"/>
    <dgm:cxn modelId="{F4DAFFD3-0144-4272-96C5-5FFE4F988E7C}" srcId="{130D6CC5-605E-46D9-ABC9-EABABC295C66}" destId="{385354D5-A943-4922-AEF2-E8E93A16C351}" srcOrd="0" destOrd="0" parTransId="{DE1F40C8-1BF2-49CB-B6FB-62739C15ED31}" sibTransId="{7B923D4F-7909-4DA1-BEAA-3A0C8273E7EC}"/>
    <dgm:cxn modelId="{A1BE210D-16D8-4E39-9B92-66F3D4E63446}" type="presOf" srcId="{74789308-98BD-4BBF-8EFC-4B9D9B393651}" destId="{49B3B454-8BF2-41AF-BC8C-70CEE41AD50F}" srcOrd="0" destOrd="2" presId="urn:microsoft.com/office/officeart/2005/8/layout/hList1"/>
    <dgm:cxn modelId="{AB5A84E4-8F46-41DE-8073-F1D5CE98F141}" type="presOf" srcId="{039A033F-D7C2-4694-926B-3900681487E8}" destId="{49B3B454-8BF2-41AF-BC8C-70CEE41AD50F}" srcOrd="0" destOrd="0" presId="urn:microsoft.com/office/officeart/2005/8/layout/hList1"/>
    <dgm:cxn modelId="{882E18E0-1AA4-46E7-BE73-7A7BCB6D8EA1}" type="presParOf" srcId="{79E0C479-DED7-40AD-99B0-E79735B300C9}" destId="{7E4E777A-C0A4-4534-A8D2-6CD5A3D9B9A6}" srcOrd="0" destOrd="0" presId="urn:microsoft.com/office/officeart/2005/8/layout/hList1"/>
    <dgm:cxn modelId="{BF73F911-1B44-405D-B556-D91A6CED76FD}" type="presParOf" srcId="{7E4E777A-C0A4-4534-A8D2-6CD5A3D9B9A6}" destId="{E2D80DFC-3D99-4ACA-870E-2FE45350CE49}" srcOrd="0" destOrd="0" presId="urn:microsoft.com/office/officeart/2005/8/layout/hList1"/>
    <dgm:cxn modelId="{1121A907-3570-44E3-82D1-7569105191F1}" type="presParOf" srcId="{7E4E777A-C0A4-4534-A8D2-6CD5A3D9B9A6}" destId="{49B3B454-8BF2-41AF-BC8C-70CEE41AD50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B652D-D366-4DDD-9B26-FC8B67E40E5D}">
      <dsp:nvSpPr>
        <dsp:cNvPr id="0" name=""/>
        <dsp:cNvSpPr/>
      </dsp:nvSpPr>
      <dsp:spPr>
        <a:xfrm>
          <a:off x="0" y="123518"/>
          <a:ext cx="2751779" cy="374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Features </a:t>
          </a:r>
          <a:r>
            <a:rPr lang="de-DE" sz="1300" kern="1200" dirty="0" err="1" smtClean="0"/>
            <a:t>of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both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systems</a:t>
          </a:r>
          <a:endParaRPr lang="de-DE" sz="1300" kern="1200" dirty="0"/>
        </a:p>
      </dsp:txBody>
      <dsp:txXfrm>
        <a:off x="0" y="123518"/>
        <a:ext cx="2751779" cy="374400"/>
      </dsp:txXfrm>
    </dsp:sp>
    <dsp:sp modelId="{BD5EDA16-FA46-42C8-886E-6BD45AEF5502}">
      <dsp:nvSpPr>
        <dsp:cNvPr id="0" name=""/>
        <dsp:cNvSpPr/>
      </dsp:nvSpPr>
      <dsp:spPr>
        <a:xfrm>
          <a:off x="0" y="497918"/>
          <a:ext cx="2751779" cy="9634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/>
            <a:t>Time-multiplexed</a:t>
          </a:r>
          <a:endParaRPr lang="de-DE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err="1" smtClean="0"/>
            <a:t>Polarization-multiplexed</a:t>
          </a:r>
          <a:endParaRPr lang="de-DE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Alice </a:t>
          </a:r>
          <a:r>
            <a:rPr lang="de-DE" sz="1300" kern="1200" dirty="0" err="1" smtClean="0"/>
            <a:t>prepares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local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oscillator</a:t>
          </a:r>
          <a:r>
            <a:rPr lang="de-DE" sz="1300" kern="1200" dirty="0" smtClean="0"/>
            <a:t> pulse </a:t>
          </a:r>
          <a:r>
            <a:rPr lang="de-DE" sz="1300" kern="1200" dirty="0" err="1" smtClean="0"/>
            <a:t>and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sends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it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over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the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channel</a:t>
          </a:r>
          <a:endParaRPr lang="de-DE" sz="1300" kern="1200" dirty="0"/>
        </a:p>
      </dsp:txBody>
      <dsp:txXfrm>
        <a:off x="0" y="497918"/>
        <a:ext cx="2751779" cy="963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80DFC-3D99-4ACA-870E-2FE45350CE49}">
      <dsp:nvSpPr>
        <dsp:cNvPr id="0" name=""/>
        <dsp:cNvSpPr/>
      </dsp:nvSpPr>
      <dsp:spPr>
        <a:xfrm>
          <a:off x="0" y="306"/>
          <a:ext cx="2664295" cy="633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smtClean="0"/>
            <a:t>List of countermeasures</a:t>
          </a:r>
          <a:endParaRPr lang="de-DE" sz="1600" kern="1200"/>
        </a:p>
      </dsp:txBody>
      <dsp:txXfrm>
        <a:off x="0" y="306"/>
        <a:ext cx="2664295" cy="633600"/>
      </dsp:txXfrm>
    </dsp:sp>
    <dsp:sp modelId="{49B3B454-8BF2-41AF-BC8C-70CEE41AD50F}">
      <dsp:nvSpPr>
        <dsp:cNvPr id="0" name=""/>
        <dsp:cNvSpPr/>
      </dsp:nvSpPr>
      <dsp:spPr>
        <a:xfrm>
          <a:off x="0" y="633906"/>
          <a:ext cx="2664295" cy="12379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Isolator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Watchdog detector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Wavelength filter</a:t>
          </a:r>
          <a:endParaRPr lang="de-DE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600" kern="1200" smtClean="0"/>
            <a:t>Optical fuse</a:t>
          </a:r>
          <a:endParaRPr lang="de-DE" sz="1600" kern="1200"/>
        </a:p>
      </dsp:txBody>
      <dsp:txXfrm>
        <a:off x="0" y="633906"/>
        <a:ext cx="2664295" cy="1237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A1F6-A645-4B3C-97AB-D8245A10073B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7129A-7DD9-4A66-94BB-AC381941B8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48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18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291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990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17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67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9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27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86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359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168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50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30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757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685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712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57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8C208-7F7F-402A-B346-27EFF76EBDE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02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89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08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5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7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296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7129A-7DD9-4A66-94BB-AC381941B8A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8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Picture 8" descr="Friedrich-Alexander-Universität_Erlangen-Nürnberg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0760" y="196852"/>
            <a:ext cx="2983937" cy="612000"/>
          </a:xfrm>
          <a:prstGeom prst="rect">
            <a:avLst/>
          </a:prstGeom>
        </p:spPr>
      </p:pic>
      <p:pic>
        <p:nvPicPr>
          <p:cNvPr id="10" name="Picture 9" descr="MPL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142852"/>
            <a:ext cx="2985297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96" y="135253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57298"/>
            <a:ext cx="5111750" cy="47688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71744"/>
            <a:ext cx="3008313" cy="35544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4421"/>
            <a:ext cx="5486400" cy="35131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42852"/>
            <a:ext cx="7143768" cy="928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11D6-B777-4449-BFD4-386A1D5A304F}" type="datetimeFigureOut">
              <a:rPr lang="de-DE" smtClean="0"/>
              <a:t>19.09.2014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111AE-433C-4287-A8F4-748224AD122D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13" Type="http://schemas.openxmlformats.org/officeDocument/2006/relationships/image" Target="../media/image61.jp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60.jp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png"/><Relationship Id="rId15" Type="http://schemas.openxmlformats.org/officeDocument/2006/relationships/image" Target="../media/image62.jpeg"/><Relationship Id="rId10" Type="http://schemas.openxmlformats.org/officeDocument/2006/relationships/image" Target="../media/image58.jpg"/><Relationship Id="rId4" Type="http://schemas.openxmlformats.org/officeDocument/2006/relationships/image" Target="../media/image52.png"/><Relationship Id="rId9" Type="http://schemas.openxmlformats.org/officeDocument/2006/relationships/image" Target="../media/image57.jp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dirty="0" err="1" smtClean="0"/>
              <a:t>Trojan-horse</a:t>
            </a:r>
            <a:r>
              <a:rPr lang="de-DE" dirty="0" smtClean="0"/>
              <a:t> </a:t>
            </a:r>
            <a:r>
              <a:rPr lang="de-DE" dirty="0" err="1" smtClean="0"/>
              <a:t>attacks</a:t>
            </a:r>
            <a:r>
              <a:rPr lang="de-DE" dirty="0" smtClean="0"/>
              <a:t> on </a:t>
            </a:r>
            <a:r>
              <a:rPr lang="de-DE" dirty="0" err="1" smtClean="0"/>
              <a:t>practical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-variable </a:t>
            </a:r>
            <a:r>
              <a:rPr lang="de-DE" dirty="0" err="1" smtClean="0"/>
              <a:t>quantum</a:t>
            </a:r>
            <a:r>
              <a:rPr lang="de-DE" dirty="0" smtClean="0"/>
              <a:t>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Imran Khan, Nitin Jain, Birgit Stiller, Paul </a:t>
            </a:r>
            <a:r>
              <a:rPr lang="de-DE" dirty="0" err="1" smtClean="0"/>
              <a:t>Jouguet</a:t>
            </a:r>
            <a:r>
              <a:rPr lang="de-DE" dirty="0" smtClean="0"/>
              <a:t>, Sébastien Kunz-Jacques, Eleni </a:t>
            </a:r>
            <a:r>
              <a:rPr lang="de-DE" dirty="0" err="1" smtClean="0"/>
              <a:t>Diamanti</a:t>
            </a:r>
            <a:r>
              <a:rPr lang="de-DE" dirty="0" smtClean="0"/>
              <a:t>, Christoph Marquardt </a:t>
            </a:r>
            <a:r>
              <a:rPr lang="de-DE" dirty="0" err="1" smtClean="0"/>
              <a:t>and</a:t>
            </a:r>
            <a:r>
              <a:rPr lang="de-DE" dirty="0" smtClean="0"/>
              <a:t> Gerd </a:t>
            </a:r>
            <a:r>
              <a:rPr lang="de-DE" dirty="0" err="1" smtClean="0"/>
              <a:t>Leuchs</a:t>
            </a:r>
            <a:endParaRPr lang="de-DE" dirty="0"/>
          </a:p>
        </p:txBody>
      </p:sp>
      <p:pic>
        <p:nvPicPr>
          <p:cNvPr id="4" name="Picture 6" descr="C:\Users\Nitin Jain\Documents\stuff\presentation\figs\sq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148249"/>
            <a:ext cx="2736304" cy="38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bating.perso.rezel.net/assets/tpt-6dcee1ce8e448406cf251da99081bab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00" y="5399266"/>
            <a:ext cx="1385440" cy="13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7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Optical time </a:t>
            </a:r>
            <a:r>
              <a:rPr lang="de-DE" dirty="0" err="1" smtClean="0"/>
              <a:t>domain</a:t>
            </a:r>
            <a:r>
              <a:rPr lang="de-DE" dirty="0" smtClean="0"/>
              <a:t> </a:t>
            </a:r>
            <a:r>
              <a:rPr lang="de-DE" dirty="0" err="1" smtClean="0"/>
              <a:t>reflectometry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07504" y="1808820"/>
            <a:ext cx="1656184" cy="10081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dirty="0" smtClean="0"/>
              <a:t>OTDR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79512" y="2315148"/>
            <a:ext cx="684076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Laser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043608" y="2312876"/>
            <a:ext cx="684076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APD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61510" y="4113076"/>
            <a:ext cx="1548172" cy="12241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Device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endParaRPr lang="de-DE" dirty="0"/>
          </a:p>
        </p:txBody>
      </p:sp>
      <p:cxnSp>
        <p:nvCxnSpPr>
          <p:cNvPr id="10" name="Gerade Verbindung 9"/>
          <p:cNvCxnSpPr>
            <a:stCxn id="5" idx="2"/>
            <a:endCxn id="7" idx="0"/>
          </p:cNvCxnSpPr>
          <p:nvPr/>
        </p:nvCxnSpPr>
        <p:spPr>
          <a:xfrm>
            <a:off x="935596" y="2816932"/>
            <a:ext cx="0" cy="12961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971600" y="332098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fiber</a:t>
            </a:r>
            <a:endParaRPr lang="de-DE" dirty="0"/>
          </a:p>
        </p:txBody>
      </p:sp>
      <p:pic>
        <p:nvPicPr>
          <p:cNvPr id="2052" name="Picture 4" descr="http://upload.wikimedia.org/wikipedia/commons/0/08/OTDR_-_Yokogawa_AQ7270_-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395409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3707904" y="6309955"/>
            <a:ext cx="5112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pPr algn="r"/>
            <a:r>
              <a:rPr lang="da-DK" sz="1100" dirty="0"/>
              <a:t>image source: http://en.wikipedia.org/wiki/Optical_time-domain_reflectometer</a:t>
            </a:r>
            <a:endParaRPr lang="en-US" sz="1100" dirty="0"/>
          </a:p>
        </p:txBody>
      </p:sp>
      <p:cxnSp>
        <p:nvCxnSpPr>
          <p:cNvPr id="9" name="Gerade Verbindung mit Pfeil 8"/>
          <p:cNvCxnSpPr>
            <a:stCxn id="2" idx="0"/>
          </p:cNvCxnSpPr>
          <p:nvPr/>
        </p:nvCxnSpPr>
        <p:spPr>
          <a:xfrm flipV="1">
            <a:off x="3744480" y="3212976"/>
            <a:ext cx="593780" cy="7247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Rechteck 1"/>
          <p:cNvSpPr/>
          <p:nvPr/>
        </p:nvSpPr>
        <p:spPr>
          <a:xfrm>
            <a:off x="3150700" y="3937702"/>
            <a:ext cx="1187560" cy="7874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fiber</a:t>
            </a:r>
            <a:r>
              <a:rPr lang="de-DE" dirty="0" smtClean="0"/>
              <a:t> </a:t>
            </a:r>
            <a:r>
              <a:rPr lang="de-DE" dirty="0" err="1" smtClean="0"/>
              <a:t>scattering</a:t>
            </a:r>
            <a:endParaRPr lang="de-DE" dirty="0"/>
          </a:p>
        </p:txBody>
      </p:sp>
      <p:cxnSp>
        <p:nvCxnSpPr>
          <p:cNvPr id="17" name="Gerade Verbindung mit Pfeil 16"/>
          <p:cNvCxnSpPr>
            <a:stCxn id="16" idx="2"/>
          </p:cNvCxnSpPr>
          <p:nvPr/>
        </p:nvCxnSpPr>
        <p:spPr>
          <a:xfrm>
            <a:off x="4733732" y="2182851"/>
            <a:ext cx="342324" cy="6340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6372200" y="2279195"/>
            <a:ext cx="1187560" cy="7874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noise</a:t>
            </a:r>
            <a:endParaRPr lang="de-DE" dirty="0" smtClean="0"/>
          </a:p>
          <a:p>
            <a:pPr algn="ctr"/>
            <a:r>
              <a:rPr lang="de-DE" dirty="0" err="1" smtClean="0"/>
              <a:t>floor</a:t>
            </a:r>
            <a:endParaRPr lang="de-DE" dirty="0"/>
          </a:p>
        </p:txBody>
      </p:sp>
      <p:cxnSp>
        <p:nvCxnSpPr>
          <p:cNvPr id="20" name="Gerade Verbindung mit Pfeil 19"/>
          <p:cNvCxnSpPr>
            <a:stCxn id="19" idx="1"/>
          </p:cNvCxnSpPr>
          <p:nvPr/>
        </p:nvCxnSpPr>
        <p:spPr>
          <a:xfrm flipH="1">
            <a:off x="5327512" y="2672916"/>
            <a:ext cx="1044688" cy="832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4139952" y="1395409"/>
            <a:ext cx="1187560" cy="7874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open </a:t>
            </a:r>
            <a:r>
              <a:rPr lang="de-DE" dirty="0" err="1" smtClean="0"/>
              <a:t>connector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39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7" grpId="0" animBg="1"/>
      <p:bldP spid="12" grpId="0"/>
      <p:bldP spid="2" grpId="0" animBg="1"/>
      <p:bldP spid="19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OTDR </a:t>
            </a:r>
            <a:r>
              <a:rPr lang="de-DE" dirty="0" err="1" smtClean="0"/>
              <a:t>results</a:t>
            </a:r>
            <a:r>
              <a:rPr lang="de-DE" dirty="0" smtClean="0"/>
              <a:t> (</a:t>
            </a:r>
            <a:r>
              <a:rPr lang="de-DE" dirty="0" err="1" smtClean="0"/>
              <a:t>SeQureNet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1026" name="Picture 2" descr="D:\08 - Drawings\CV QKD Hacking\QCRYPT talk\OTDR\4-last-p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73" y="1104672"/>
            <a:ext cx="6123506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08 - Drawings\CV QKD Hacking\QCRYPT talk\OTDR\3-last-vat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73" y="1104672"/>
            <a:ext cx="6123506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08 - Drawings\CV QKD Hacking\QCRYPT talk\OTDR\2-last-505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73" y="1104672"/>
            <a:ext cx="6123506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08 - Drawings\CV QKD Hacking\QCRYPT talk\OTDR\1-full-setu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73" y="1104672"/>
            <a:ext cx="6123506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08 - Drawings\CV QKD Hacking\QCRYPT talk\OTDR\full-setup-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1048"/>
            <a:ext cx="7478479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8218" y="1556920"/>
            <a:ext cx="5695637" cy="217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8218" y="1556920"/>
            <a:ext cx="5695637" cy="217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8219" y="1542627"/>
            <a:ext cx="5724000" cy="21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4077176"/>
            <a:ext cx="6583636" cy="21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4077176"/>
            <a:ext cx="6583636" cy="21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4077176"/>
            <a:ext cx="6583636" cy="21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attack</a:t>
            </a:r>
            <a:r>
              <a:rPr lang="de-DE" dirty="0" smtClean="0"/>
              <a:t> </a:t>
            </a:r>
            <a:r>
              <a:rPr lang="de-DE" dirty="0" err="1" smtClean="0"/>
              <a:t>paths</a:t>
            </a:r>
            <a:r>
              <a:rPr lang="de-DE" dirty="0" smtClean="0"/>
              <a:t> (</a:t>
            </a:r>
            <a:r>
              <a:rPr lang="de-DE" dirty="0" err="1" smtClean="0"/>
              <a:t>SeQureNet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08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Hacking SETUP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measurements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Eve‘s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989595"/>
            <a:ext cx="8846488" cy="35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 rot="60000">
            <a:off x="1840659" y="2663213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  <a:gradFill>
            <a:gsLst>
              <a:gs pos="0">
                <a:schemeClr val="accent2">
                  <a:tint val="50000"/>
                  <a:satMod val="300000"/>
                  <a:alpha val="70000"/>
                </a:schemeClr>
              </a:gs>
              <a:gs pos="35000">
                <a:schemeClr val="accent2">
                  <a:tint val="37000"/>
                  <a:satMod val="300000"/>
                  <a:alpha val="70000"/>
                </a:schemeClr>
              </a:gs>
              <a:gs pos="100000">
                <a:schemeClr val="accent2">
                  <a:tint val="15000"/>
                  <a:satMod val="350000"/>
                  <a:alpha val="7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 4"/>
          <p:cNvSpPr/>
          <p:nvPr/>
        </p:nvSpPr>
        <p:spPr>
          <a:xfrm rot="60000">
            <a:off x="2294187" y="2663214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  <a:gradFill>
            <a:gsLst>
              <a:gs pos="0">
                <a:schemeClr val="accent2">
                  <a:tint val="50000"/>
                  <a:satMod val="300000"/>
                  <a:alpha val="70000"/>
                </a:schemeClr>
              </a:gs>
              <a:gs pos="35000">
                <a:schemeClr val="accent2">
                  <a:tint val="37000"/>
                  <a:satMod val="300000"/>
                  <a:alpha val="70000"/>
                </a:schemeClr>
              </a:gs>
              <a:gs pos="100000">
                <a:schemeClr val="accent2">
                  <a:tint val="15000"/>
                  <a:satMod val="350000"/>
                  <a:alpha val="7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nhaltsplatzhalt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52736"/>
            <a:ext cx="3600400" cy="568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xplosion 1 6"/>
          <p:cNvSpPr/>
          <p:nvPr/>
        </p:nvSpPr>
        <p:spPr>
          <a:xfrm>
            <a:off x="4788024" y="1844824"/>
            <a:ext cx="4237976" cy="3888432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u="sng" dirty="0"/>
              <a:t>Hacking live </a:t>
            </a:r>
            <a:r>
              <a:rPr lang="de-DE" b="1" u="sng" dirty="0" err="1"/>
              <a:t>demo</a:t>
            </a:r>
            <a:endParaRPr lang="de-DE" b="1" u="sng" dirty="0"/>
          </a:p>
          <a:p>
            <a:pPr algn="ctr"/>
            <a:r>
              <a:rPr lang="de-DE" sz="1400" dirty="0" err="1"/>
              <a:t>Tuesday</a:t>
            </a:r>
            <a:r>
              <a:rPr lang="de-DE" sz="1400" dirty="0"/>
              <a:t>: </a:t>
            </a:r>
            <a:r>
              <a:rPr lang="de-DE" sz="1400" dirty="0" err="1"/>
              <a:t>poster</a:t>
            </a:r>
            <a:r>
              <a:rPr lang="de-DE" sz="1400" dirty="0"/>
              <a:t> </a:t>
            </a:r>
            <a:r>
              <a:rPr lang="de-DE" sz="1400" dirty="0" err="1"/>
              <a:t>session</a:t>
            </a:r>
            <a:endParaRPr lang="de-DE" sz="1400" dirty="0"/>
          </a:p>
          <a:p>
            <a:pPr algn="ctr"/>
            <a:r>
              <a:rPr lang="de-DE" sz="1400" dirty="0" err="1"/>
              <a:t>Wednesday</a:t>
            </a:r>
            <a:r>
              <a:rPr lang="de-DE" sz="1400" dirty="0"/>
              <a:t>: </a:t>
            </a:r>
            <a:r>
              <a:rPr lang="de-DE" sz="1400" dirty="0" err="1" smtClean="0"/>
              <a:t>during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breaks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379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12445E-6 L 0.02066 0.00995 L 0.1085 0.01111 L 0.1309 0.02869 L 0.14027 0.1233 L 0.13368 0.20172 L 0.09253 0.22138 L 0.01198 0.2688 L -0.17674 0.25515 L -0.19254 0.34606 L -0.13559 0.35716 L -0.05434 0.35462 L -0.00469 0.29517 L 0.03264 0.2799 L 0.10746 0.24382 L 0.13177 0.2651 L 0.18958 0.27875 L 0.25694 0.27759 " pathEditMode="relative" rAng="0" ptsTypes="AAAAAAAAAAAAAAAAAA">
                                      <p:cBhvr>
                                        <p:cTn id="14" dur="7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178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129 0.0111 L -0.07761 0.0111 L -0.1 0.03354 L -0.10938 0.06338 L -0.10191 0.09206 L -0.08143 0.09831 L -0.07014 0.07703 L -0.07014 0.04233 L -0.08785 0.02359 L -0.10851 0.05228 L -0.10469 0.09831 L -0.07674 0.09322 L -0.0665 0.06477 L -0.08143 0.02868 L -0.10295 0.03469 L -0.10747 0.07587 L -0.09913 0.10571 L -0.08038 0.12699 L -0.04966 0.12699 L 0.01024 0.1219 L 0.04757 0.14064 L 0.10278 0.17788 L 0.11666 0.20795 L 0.1243 0.22045 L 0.15885 0.22415 L 0.21302 0.24774 L 0.28385 0.25144 L 0.30903 0.2489 " pathEditMode="relative" ptsTypes="AAAAAAAAAAAAAAAAAAAAAAAAAAAAA">
                                      <p:cBhvr>
                                        <p:cTn id="16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8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Typical homodyne signal from back-reflections for binary modulation</a:t>
            </a:r>
            <a:endParaRPr lang="de-DE" dirty="0"/>
          </a:p>
        </p:txBody>
      </p:sp>
      <p:pic>
        <p:nvPicPr>
          <p:cNvPr id="4" name="Picture 2" descr="D:\13 - Results\078 - 23.06.2014 - Plots for ChMarquardt for CEWQO HIPERCOM talk\Scope-Trace-Signal-Puls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4517" r="7298" b="5813"/>
          <a:stretch/>
        </p:blipFill>
        <p:spPr bwMode="auto">
          <a:xfrm>
            <a:off x="196105" y="1628800"/>
            <a:ext cx="8676457" cy="478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6136258" y="4509120"/>
            <a:ext cx="928116" cy="529316"/>
            <a:chOff x="1752642" y="2376127"/>
            <a:chExt cx="928116" cy="529316"/>
          </a:xfrm>
        </p:grpSpPr>
        <p:sp>
          <p:nvSpPr>
            <p:cNvPr id="6" name="Rechteck 5"/>
            <p:cNvSpPr/>
            <p:nvPr/>
          </p:nvSpPr>
          <p:spPr>
            <a:xfrm>
              <a:off x="1752642" y="2376127"/>
              <a:ext cx="928116" cy="529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66" y="2504371"/>
              <a:ext cx="568076" cy="286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1167706" y="3439760"/>
            <a:ext cx="928116" cy="529316"/>
            <a:chOff x="4860032" y="2232127"/>
            <a:chExt cx="928116" cy="529316"/>
          </a:xfrm>
        </p:grpSpPr>
        <p:sp>
          <p:nvSpPr>
            <p:cNvPr id="9" name="Rechteck 8"/>
            <p:cNvSpPr/>
            <p:nvPr/>
          </p:nvSpPr>
          <p:spPr>
            <a:xfrm>
              <a:off x="4860032" y="2232127"/>
              <a:ext cx="928116" cy="529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505" y="2352785"/>
              <a:ext cx="315170" cy="2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uppieren 10"/>
          <p:cNvGrpSpPr/>
          <p:nvPr/>
        </p:nvGrpSpPr>
        <p:grpSpPr>
          <a:xfrm>
            <a:off x="3590982" y="3439403"/>
            <a:ext cx="928116" cy="529316"/>
            <a:chOff x="4860032" y="2232127"/>
            <a:chExt cx="928116" cy="529316"/>
          </a:xfrm>
        </p:grpSpPr>
        <p:sp>
          <p:nvSpPr>
            <p:cNvPr id="12" name="Rechteck 11"/>
            <p:cNvSpPr/>
            <p:nvPr/>
          </p:nvSpPr>
          <p:spPr>
            <a:xfrm>
              <a:off x="4860032" y="2232127"/>
              <a:ext cx="928116" cy="529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505" y="2352785"/>
              <a:ext cx="315170" cy="2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8172400" y="4495484"/>
            <a:ext cx="928116" cy="529316"/>
            <a:chOff x="1752642" y="2376127"/>
            <a:chExt cx="928116" cy="529316"/>
          </a:xfrm>
        </p:grpSpPr>
        <p:sp>
          <p:nvSpPr>
            <p:cNvPr id="15" name="Rechteck 14"/>
            <p:cNvSpPr/>
            <p:nvPr/>
          </p:nvSpPr>
          <p:spPr>
            <a:xfrm>
              <a:off x="1752642" y="2376127"/>
              <a:ext cx="928116" cy="529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66" y="2504371"/>
              <a:ext cx="568076" cy="286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Ellipse 16"/>
          <p:cNvSpPr/>
          <p:nvPr/>
        </p:nvSpPr>
        <p:spPr>
          <a:xfrm>
            <a:off x="807666" y="3848418"/>
            <a:ext cx="360040" cy="372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/>
        </p:nvSpPr>
        <p:spPr>
          <a:xfrm>
            <a:off x="3183930" y="3836728"/>
            <a:ext cx="360040" cy="372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5488186" y="4180534"/>
            <a:ext cx="360040" cy="372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7864450" y="4105550"/>
            <a:ext cx="360040" cy="372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20"/>
          <p:cNvCxnSpPr/>
          <p:nvPr/>
        </p:nvCxnSpPr>
        <p:spPr>
          <a:xfrm>
            <a:off x="375618" y="4221088"/>
            <a:ext cx="82809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992242" y="3645554"/>
            <a:ext cx="1521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discrimination</a:t>
            </a:r>
            <a:endParaRPr lang="de-DE" dirty="0"/>
          </a:p>
          <a:p>
            <a:r>
              <a:rPr lang="de-DE" dirty="0" err="1" smtClean="0"/>
              <a:t>threshold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1060201" y="1124744"/>
            <a:ext cx="168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unwanted</a:t>
            </a:r>
            <a:endParaRPr lang="de-DE" dirty="0"/>
          </a:p>
          <a:p>
            <a:r>
              <a:rPr lang="de-DE" dirty="0" smtClean="0"/>
              <a:t>back-</a:t>
            </a:r>
            <a:r>
              <a:rPr lang="de-DE" dirty="0" err="1" smtClean="0"/>
              <a:t>reflections</a:t>
            </a:r>
            <a:endParaRPr lang="de-DE" dirty="0"/>
          </a:p>
        </p:txBody>
      </p:sp>
      <p:cxnSp>
        <p:nvCxnSpPr>
          <p:cNvPr id="24" name="Gerade Verbindung mit Pfeil 23"/>
          <p:cNvCxnSpPr>
            <a:stCxn id="23" idx="1"/>
          </p:cNvCxnSpPr>
          <p:nvPr/>
        </p:nvCxnSpPr>
        <p:spPr>
          <a:xfrm flipH="1">
            <a:off x="700161" y="1447910"/>
            <a:ext cx="360040" cy="4689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23" idx="1"/>
          </p:cNvCxnSpPr>
          <p:nvPr/>
        </p:nvCxnSpPr>
        <p:spPr>
          <a:xfrm flipH="1">
            <a:off x="852561" y="1447910"/>
            <a:ext cx="207640" cy="4689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3" idx="3"/>
          </p:cNvCxnSpPr>
          <p:nvPr/>
        </p:nvCxnSpPr>
        <p:spPr>
          <a:xfrm>
            <a:off x="2740213" y="1447910"/>
            <a:ext cx="336212" cy="4689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3" idx="3"/>
          </p:cNvCxnSpPr>
          <p:nvPr/>
        </p:nvCxnSpPr>
        <p:spPr>
          <a:xfrm>
            <a:off x="2740213" y="1447910"/>
            <a:ext cx="443717" cy="3969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4236014" y="630932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Time</a:t>
            </a:r>
            <a:endParaRPr lang="de-DE" sz="1600" dirty="0"/>
          </a:p>
        </p:txBody>
      </p:sp>
      <p:sp>
        <p:nvSpPr>
          <p:cNvPr id="28" name="Textfeld 27"/>
          <p:cNvSpPr txBox="1"/>
          <p:nvPr/>
        </p:nvSpPr>
        <p:spPr>
          <a:xfrm rot="16200000">
            <a:off x="-393982" y="3468959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Amplitude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5188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Measurement </a:t>
            </a:r>
            <a:r>
              <a:rPr lang="de-DE" dirty="0" err="1" smtClean="0"/>
              <a:t>data</a:t>
            </a:r>
            <a:r>
              <a:rPr lang="de-DE" dirty="0"/>
              <a:t>: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binary</a:t>
            </a:r>
            <a:r>
              <a:rPr lang="de-DE" dirty="0" smtClean="0"/>
              <a:t> </a:t>
            </a:r>
            <a:r>
              <a:rPr lang="de-DE" dirty="0" err="1" smtClean="0"/>
              <a:t>modulation</a:t>
            </a:r>
            <a:endParaRPr lang="de-DE" dirty="0"/>
          </a:p>
        </p:txBody>
      </p:sp>
      <p:pic>
        <p:nvPicPr>
          <p:cNvPr id="4" name="Picture 2" descr="D:\13 - Results\078 - 23.06.2014 - Plots for ChMarquardt for CEWQO HIPERCOM talk\X-P-3DHist-Alpha-MinusAlpha-Discriminati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9" t="22727" r="26618" b="19809"/>
          <a:stretch/>
        </p:blipFill>
        <p:spPr bwMode="auto">
          <a:xfrm>
            <a:off x="352179" y="1661985"/>
            <a:ext cx="3679550" cy="239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403524" y="1747556"/>
            <a:ext cx="928116" cy="529316"/>
            <a:chOff x="1752642" y="2376127"/>
            <a:chExt cx="928116" cy="529316"/>
          </a:xfrm>
        </p:grpSpPr>
        <p:sp>
          <p:nvSpPr>
            <p:cNvPr id="6" name="Rechteck 5"/>
            <p:cNvSpPr/>
            <p:nvPr/>
          </p:nvSpPr>
          <p:spPr>
            <a:xfrm>
              <a:off x="1752642" y="2376127"/>
              <a:ext cx="928116" cy="529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66" y="2504371"/>
              <a:ext cx="568076" cy="286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3059832" y="1747556"/>
            <a:ext cx="928116" cy="529316"/>
            <a:chOff x="4860032" y="2232127"/>
            <a:chExt cx="928116" cy="529316"/>
          </a:xfrm>
        </p:grpSpPr>
        <p:sp>
          <p:nvSpPr>
            <p:cNvPr id="9" name="Rechteck 8"/>
            <p:cNvSpPr/>
            <p:nvPr/>
          </p:nvSpPr>
          <p:spPr>
            <a:xfrm>
              <a:off x="4860032" y="2232127"/>
              <a:ext cx="928116" cy="5293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505" y="2352785"/>
              <a:ext cx="315170" cy="2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feld 11"/>
          <p:cNvSpPr txBox="1"/>
          <p:nvPr/>
        </p:nvSpPr>
        <p:spPr>
          <a:xfrm>
            <a:off x="354017" y="1039082"/>
            <a:ext cx="366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Q-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Eve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Erlangen </a:t>
            </a:r>
            <a:r>
              <a:rPr lang="de-DE" dirty="0" err="1" smtClean="0"/>
              <a:t>system</a:t>
            </a:r>
            <a:endParaRPr lang="de-DE" dirty="0" smtClean="0"/>
          </a:p>
        </p:txBody>
      </p:sp>
      <p:sp>
        <p:nvSpPr>
          <p:cNvPr id="18" name="Textfeld 17"/>
          <p:cNvSpPr txBox="1"/>
          <p:nvPr/>
        </p:nvSpPr>
        <p:spPr>
          <a:xfrm>
            <a:off x="5076055" y="1039082"/>
            <a:ext cx="36653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Q-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Eve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SeQureNet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</p:txBody>
      </p:sp>
      <p:pic>
        <p:nvPicPr>
          <p:cNvPr id="2050" name="Picture 2" descr="D:\13 - Results\079 - 28.08.2014 - SeQureNet results\allCHRT_binran_0dB_-160ns00000-hist3d-x-p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11991" r="2184" b="6925"/>
          <a:stretch/>
        </p:blipFill>
        <p:spPr bwMode="auto">
          <a:xfrm>
            <a:off x="5076054" y="1661986"/>
            <a:ext cx="3665391" cy="239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62445" y="4300841"/>
            <a:ext cx="292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Discrimination</a:t>
            </a:r>
            <a:r>
              <a:rPr lang="de-DE" dirty="0" smtClean="0"/>
              <a:t> </a:t>
            </a:r>
            <a:r>
              <a:rPr lang="de-DE" dirty="0" err="1" smtClean="0"/>
              <a:t>success</a:t>
            </a:r>
            <a:r>
              <a:rPr lang="de-DE" dirty="0" smtClean="0"/>
              <a:t>: &gt;98%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5562893" y="4300841"/>
            <a:ext cx="292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Discrimination</a:t>
            </a:r>
            <a:r>
              <a:rPr lang="de-DE" dirty="0" smtClean="0"/>
              <a:t> </a:t>
            </a:r>
            <a:r>
              <a:rPr lang="de-DE" dirty="0" err="1" smtClean="0"/>
              <a:t>success</a:t>
            </a:r>
            <a:r>
              <a:rPr lang="de-DE" dirty="0" smtClean="0"/>
              <a:t>: &gt;99%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3059832" y="1754513"/>
            <a:ext cx="928116" cy="529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0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419495" y="1747556"/>
            <a:ext cx="928116" cy="529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5873329" y="1685413"/>
            <a:ext cx="928116" cy="529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6732240" y="3429000"/>
            <a:ext cx="928116" cy="529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3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3" grpId="0"/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8293" y="2208724"/>
            <a:ext cx="2207413" cy="17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13 - Results\079 - 28.08.2014 - SeQureNet results\allCHRT_gau_0dB_-38ns00003-allplots\am-pm-voltage-phasespace-color-co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0" y="2200845"/>
            <a:ext cx="2227585" cy="17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Measurement </a:t>
            </a:r>
            <a:r>
              <a:rPr lang="de-DE" dirty="0" err="1" smtClean="0"/>
              <a:t>data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modulation</a:t>
            </a:r>
            <a:endParaRPr lang="de-DE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3432711" y="1052736"/>
            <a:ext cx="2278578" cy="792088"/>
            <a:chOff x="3635896" y="1129224"/>
            <a:chExt cx="2278578" cy="720080"/>
          </a:xfrm>
        </p:grpSpPr>
        <p:sp>
          <p:nvSpPr>
            <p:cNvPr id="7" name="Rechteck 6"/>
            <p:cNvSpPr/>
            <p:nvPr/>
          </p:nvSpPr>
          <p:spPr>
            <a:xfrm>
              <a:off x="3635896" y="1129224"/>
              <a:ext cx="2278578" cy="720080"/>
            </a:xfrm>
            <a:prstGeom prst="rect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dirty="0" smtClean="0"/>
                <a:t>Alice</a:t>
              </a:r>
              <a:endParaRPr lang="de-DE" dirty="0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960617" y="1313890"/>
              <a:ext cx="514885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 smtClean="0"/>
                <a:t>AM</a:t>
              </a:r>
              <a:endParaRPr lang="de-DE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057658" y="1313890"/>
              <a:ext cx="500458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 smtClean="0"/>
                <a:t>PM</a:t>
              </a:r>
              <a:endParaRPr lang="de-DE" dirty="0"/>
            </a:p>
          </p:txBody>
        </p:sp>
        <p:cxnSp>
          <p:nvCxnSpPr>
            <p:cNvPr id="11" name="Gerade Verbindung 10"/>
            <p:cNvCxnSpPr>
              <a:stCxn id="8" idx="3"/>
              <a:endCxn id="9" idx="1"/>
            </p:cNvCxnSpPr>
            <p:nvPr/>
          </p:nvCxnSpPr>
          <p:spPr>
            <a:xfrm>
              <a:off x="4475502" y="1498556"/>
              <a:ext cx="582156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" name="Gruppieren 22"/>
          <p:cNvGrpSpPr/>
          <p:nvPr/>
        </p:nvGrpSpPr>
        <p:grpSpPr>
          <a:xfrm>
            <a:off x="3588574" y="5805264"/>
            <a:ext cx="1966853" cy="975610"/>
            <a:chOff x="3871046" y="5877272"/>
            <a:chExt cx="1966853" cy="975610"/>
          </a:xfrm>
        </p:grpSpPr>
        <p:sp>
          <p:nvSpPr>
            <p:cNvPr id="13" name="Rechteck 12"/>
            <p:cNvSpPr/>
            <p:nvPr/>
          </p:nvSpPr>
          <p:spPr>
            <a:xfrm>
              <a:off x="3871046" y="5877272"/>
              <a:ext cx="1966853" cy="975610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dirty="0" smtClean="0"/>
                <a:t>Eve</a:t>
              </a:r>
              <a:endParaRPr lang="de-DE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3970260" y="6204227"/>
              <a:ext cx="1768424" cy="58477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 smtClean="0"/>
                <a:t>Homodyne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detection</a:t>
              </a:r>
              <a:endParaRPr lang="de-DE" sz="1600" dirty="0"/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0" y="1052736"/>
            <a:ext cx="3360703" cy="3024336"/>
            <a:chOff x="0" y="1052736"/>
            <a:chExt cx="3360703" cy="3024336"/>
          </a:xfrm>
        </p:grpSpPr>
        <p:sp>
          <p:nvSpPr>
            <p:cNvPr id="21" name="Rechteck 20"/>
            <p:cNvSpPr/>
            <p:nvPr/>
          </p:nvSpPr>
          <p:spPr>
            <a:xfrm>
              <a:off x="0" y="1052736"/>
              <a:ext cx="3360703" cy="2685782"/>
            </a:xfrm>
            <a:prstGeom prst="rect">
              <a:avLst/>
            </a:prstGeom>
            <a:effectLst>
              <a:softEdge rad="3175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1520" y="1133135"/>
              <a:ext cx="3067650" cy="2406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feld 28"/>
            <p:cNvSpPr txBox="1"/>
            <p:nvPr/>
          </p:nvSpPr>
          <p:spPr>
            <a:xfrm>
              <a:off x="1115408" y="1052736"/>
              <a:ext cx="125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AM </a:t>
              </a:r>
              <a:r>
                <a:rPr lang="de-DE" dirty="0" err="1" smtClean="0"/>
                <a:t>voltage</a:t>
              </a:r>
              <a:endParaRPr lang="de-DE" dirty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762074" y="3738518"/>
              <a:ext cx="19440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 smtClean="0"/>
                <a:t>Gaussian</a:t>
              </a:r>
              <a:r>
                <a:rPr lang="de-DE" sz="1600" dirty="0" smtClean="0"/>
                <a:t> </a:t>
              </a:r>
              <a:r>
                <a:rPr lang="de-DE" sz="1600" dirty="0" err="1" smtClean="0"/>
                <a:t>distribution</a:t>
              </a:r>
              <a:endParaRPr lang="de-DE" sz="1600" dirty="0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5783297" y="1052735"/>
            <a:ext cx="3360703" cy="3024337"/>
            <a:chOff x="5783297" y="1052735"/>
            <a:chExt cx="3360703" cy="3024337"/>
          </a:xfrm>
        </p:grpSpPr>
        <p:sp>
          <p:nvSpPr>
            <p:cNvPr id="27" name="Rechteck 26"/>
            <p:cNvSpPr/>
            <p:nvPr/>
          </p:nvSpPr>
          <p:spPr>
            <a:xfrm>
              <a:off x="5783297" y="1052735"/>
              <a:ext cx="3360703" cy="2626107"/>
            </a:xfrm>
            <a:prstGeom prst="rect">
              <a:avLst/>
            </a:prstGeom>
            <a:effectLst>
              <a:softEdge rad="3175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5844" y="1084540"/>
              <a:ext cx="3072660" cy="241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feld 21"/>
            <p:cNvSpPr txBox="1"/>
            <p:nvPr/>
          </p:nvSpPr>
          <p:spPr>
            <a:xfrm>
              <a:off x="6876256" y="1089669"/>
              <a:ext cx="12373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PM </a:t>
              </a:r>
              <a:r>
                <a:rPr lang="de-DE" dirty="0" err="1" smtClean="0"/>
                <a:t>voltage</a:t>
              </a:r>
              <a:endParaRPr lang="de-DE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6521018" y="3738518"/>
              <a:ext cx="188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/>
                <a:t>Uniform </a:t>
              </a:r>
              <a:r>
                <a:rPr lang="de-DE" sz="1600" dirty="0" err="1" smtClean="0"/>
                <a:t>distribution</a:t>
              </a:r>
              <a:endParaRPr lang="de-DE" sz="1600" dirty="0"/>
            </a:p>
          </p:txBody>
        </p:sp>
      </p:grp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0635" y="4005064"/>
            <a:ext cx="2242730" cy="17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uppieren 33"/>
          <p:cNvGrpSpPr/>
          <p:nvPr/>
        </p:nvGrpSpPr>
        <p:grpSpPr>
          <a:xfrm>
            <a:off x="53751" y="4077071"/>
            <a:ext cx="3360703" cy="2764457"/>
            <a:chOff x="53751" y="4188585"/>
            <a:chExt cx="3360703" cy="2764457"/>
          </a:xfrm>
        </p:grpSpPr>
        <p:sp>
          <p:nvSpPr>
            <p:cNvPr id="35" name="Rechteck 34"/>
            <p:cNvSpPr/>
            <p:nvPr/>
          </p:nvSpPr>
          <p:spPr>
            <a:xfrm>
              <a:off x="53751" y="4188585"/>
              <a:ext cx="3360703" cy="2764457"/>
            </a:xfrm>
            <a:prstGeom prst="rect">
              <a:avLst/>
            </a:prstGeom>
            <a:effectLst>
              <a:softEdge rad="3175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1520" y="4318590"/>
              <a:ext cx="3030132" cy="241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feld 37"/>
            <p:cNvSpPr txBox="1"/>
            <p:nvPr/>
          </p:nvSpPr>
          <p:spPr>
            <a:xfrm>
              <a:off x="600748" y="4223722"/>
              <a:ext cx="22811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Quadrature</a:t>
              </a:r>
              <a:r>
                <a:rPr lang="de-DE" dirty="0" smtClean="0"/>
                <a:t> </a:t>
              </a:r>
              <a:r>
                <a:rPr lang="de-DE" dirty="0" err="1" smtClean="0"/>
                <a:t>amplitude</a:t>
              </a:r>
              <a:endParaRPr lang="de-DE" dirty="0"/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5764000" y="4077072"/>
            <a:ext cx="3360703" cy="2764456"/>
            <a:chOff x="5764000" y="4188297"/>
            <a:chExt cx="3360703" cy="2764456"/>
          </a:xfrm>
        </p:grpSpPr>
        <p:sp>
          <p:nvSpPr>
            <p:cNvPr id="36" name="Rechteck 35"/>
            <p:cNvSpPr/>
            <p:nvPr/>
          </p:nvSpPr>
          <p:spPr>
            <a:xfrm>
              <a:off x="5764000" y="4188297"/>
              <a:ext cx="3360703" cy="2764456"/>
            </a:xfrm>
            <a:prstGeom prst="rect">
              <a:avLst/>
            </a:prstGeom>
            <a:effectLst>
              <a:softEdge rad="3175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2160" y="4260305"/>
              <a:ext cx="3021439" cy="241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feld 38"/>
            <p:cNvSpPr txBox="1"/>
            <p:nvPr/>
          </p:nvSpPr>
          <p:spPr>
            <a:xfrm>
              <a:off x="6524288" y="4223722"/>
              <a:ext cx="18819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Quadrature</a:t>
              </a:r>
              <a:r>
                <a:rPr lang="de-DE" dirty="0" smtClean="0"/>
                <a:t> </a:t>
              </a:r>
              <a:r>
                <a:rPr lang="de-DE" dirty="0" err="1" smtClean="0"/>
                <a:t>phase</a:t>
              </a:r>
              <a:endParaRPr lang="de-DE" dirty="0"/>
            </a:p>
          </p:txBody>
        </p:sp>
      </p:grpSp>
      <p:sp>
        <p:nvSpPr>
          <p:cNvPr id="40" name="Textfeld 39"/>
          <p:cNvSpPr txBox="1"/>
          <p:nvPr/>
        </p:nvSpPr>
        <p:spPr>
          <a:xfrm>
            <a:off x="3707483" y="1891571"/>
            <a:ext cx="187262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Voltage</a:t>
            </a:r>
            <a:r>
              <a:rPr lang="de-DE" sz="1600" dirty="0" smtClean="0"/>
              <a:t> </a:t>
            </a:r>
            <a:r>
              <a:rPr lang="de-DE" sz="1600" dirty="0" err="1" smtClean="0"/>
              <a:t>phase</a:t>
            </a:r>
            <a:r>
              <a:rPr lang="de-DE" sz="1600" dirty="0" smtClean="0"/>
              <a:t> </a:t>
            </a:r>
            <a:r>
              <a:rPr lang="de-DE" sz="1600" dirty="0" err="1" smtClean="0"/>
              <a:t>space</a:t>
            </a:r>
            <a:endParaRPr lang="de-DE" sz="1600" dirty="0"/>
          </a:p>
        </p:txBody>
      </p:sp>
      <p:sp>
        <p:nvSpPr>
          <p:cNvPr id="49" name="Textfeld 48"/>
          <p:cNvSpPr txBox="1"/>
          <p:nvPr/>
        </p:nvSpPr>
        <p:spPr>
          <a:xfrm>
            <a:off x="3645112" y="4005064"/>
            <a:ext cx="19627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Quadrature</a:t>
            </a:r>
            <a:r>
              <a:rPr lang="de-DE" sz="1400" dirty="0" smtClean="0"/>
              <a:t> </a:t>
            </a:r>
            <a:r>
              <a:rPr lang="de-DE" sz="1400" dirty="0" err="1" smtClean="0"/>
              <a:t>phase</a:t>
            </a:r>
            <a:r>
              <a:rPr lang="de-DE" sz="1400" dirty="0" smtClean="0"/>
              <a:t> </a:t>
            </a:r>
            <a:r>
              <a:rPr lang="de-DE" sz="1400" dirty="0" err="1" smtClean="0"/>
              <a:t>space</a:t>
            </a:r>
            <a:endParaRPr lang="de-DE" sz="1400" dirty="0"/>
          </a:p>
        </p:txBody>
      </p:sp>
      <p:pic>
        <p:nvPicPr>
          <p:cNvPr id="1026" name="Picture 2" descr="D:\13 - Results\079 - 28.08.2014 - SeQureNet results\allCHRT_gau_0dB_-38ns00003-allplots\q-function-colour-coded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6" t="6202" r="11742" b="12336"/>
          <a:stretch/>
        </p:blipFill>
        <p:spPr bwMode="auto">
          <a:xfrm>
            <a:off x="3687219" y="4055177"/>
            <a:ext cx="1867640" cy="16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353979" y="346151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Voltage</a:t>
            </a:r>
            <a:endParaRPr lang="de-DE" sz="1200" dirty="0"/>
          </a:p>
        </p:txBody>
      </p:sp>
      <p:sp>
        <p:nvSpPr>
          <p:cNvPr id="41" name="Textfeld 40"/>
          <p:cNvSpPr txBox="1"/>
          <p:nvPr/>
        </p:nvSpPr>
        <p:spPr>
          <a:xfrm rot="16200000">
            <a:off x="-502091" y="2070224"/>
            <a:ext cx="1165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#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occurences</a:t>
            </a:r>
            <a:endParaRPr lang="de-DE" sz="1200" dirty="0"/>
          </a:p>
        </p:txBody>
      </p:sp>
      <p:sp>
        <p:nvSpPr>
          <p:cNvPr id="42" name="Textfeld 41"/>
          <p:cNvSpPr txBox="1"/>
          <p:nvPr/>
        </p:nvSpPr>
        <p:spPr>
          <a:xfrm rot="16200000">
            <a:off x="5288539" y="2227979"/>
            <a:ext cx="1165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#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occurences</a:t>
            </a:r>
            <a:endParaRPr lang="de-DE" sz="1200" dirty="0"/>
          </a:p>
        </p:txBody>
      </p:sp>
      <p:sp>
        <p:nvSpPr>
          <p:cNvPr id="43" name="Textfeld 42"/>
          <p:cNvSpPr txBox="1"/>
          <p:nvPr/>
        </p:nvSpPr>
        <p:spPr>
          <a:xfrm>
            <a:off x="7308304" y="344003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Voltage</a:t>
            </a:r>
            <a:endParaRPr lang="de-DE" sz="1200" dirty="0"/>
          </a:p>
        </p:txBody>
      </p:sp>
      <p:sp>
        <p:nvSpPr>
          <p:cNvPr id="44" name="Textfeld 43"/>
          <p:cNvSpPr txBox="1"/>
          <p:nvPr/>
        </p:nvSpPr>
        <p:spPr>
          <a:xfrm rot="16200000">
            <a:off x="-444128" y="5169272"/>
            <a:ext cx="1165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#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occurences</a:t>
            </a:r>
            <a:endParaRPr lang="de-DE" sz="1200" dirty="0"/>
          </a:p>
        </p:txBody>
      </p:sp>
      <p:sp>
        <p:nvSpPr>
          <p:cNvPr id="45" name="Textfeld 44"/>
          <p:cNvSpPr txBox="1"/>
          <p:nvPr/>
        </p:nvSpPr>
        <p:spPr>
          <a:xfrm rot="16200000">
            <a:off x="5314717" y="5234716"/>
            <a:ext cx="1165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#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occurences</a:t>
            </a:r>
            <a:endParaRPr lang="de-DE" sz="1200" dirty="0"/>
          </a:p>
        </p:txBody>
      </p:sp>
      <p:sp>
        <p:nvSpPr>
          <p:cNvPr id="46" name="Textfeld 45"/>
          <p:cNvSpPr txBox="1"/>
          <p:nvPr/>
        </p:nvSpPr>
        <p:spPr>
          <a:xfrm>
            <a:off x="745253" y="6584532"/>
            <a:ext cx="191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amplitude</a:t>
            </a:r>
            <a:r>
              <a:rPr lang="de-DE" sz="1200" dirty="0" smtClean="0"/>
              <a:t> </a:t>
            </a:r>
            <a:r>
              <a:rPr lang="de-DE" sz="1200" dirty="0" err="1" smtClean="0"/>
              <a:t>quadrature</a:t>
            </a:r>
            <a:r>
              <a:rPr lang="de-DE" sz="1200" dirty="0" smtClean="0"/>
              <a:t> [</a:t>
            </a:r>
            <a:r>
              <a:rPr lang="de-DE" sz="1200" dirty="0" err="1" smtClean="0"/>
              <a:t>a.u</a:t>
            </a:r>
            <a:r>
              <a:rPr lang="de-DE" sz="1200" dirty="0" smtClean="0"/>
              <a:t>.]</a:t>
            </a:r>
            <a:endParaRPr lang="de-DE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6699672" y="6565548"/>
            <a:ext cx="1646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phase</a:t>
            </a:r>
            <a:r>
              <a:rPr lang="de-DE" sz="1200" dirty="0" smtClean="0"/>
              <a:t> </a:t>
            </a:r>
            <a:r>
              <a:rPr lang="de-DE" sz="1200" dirty="0" err="1" smtClean="0"/>
              <a:t>quadrature</a:t>
            </a:r>
            <a:r>
              <a:rPr lang="de-DE" sz="1200" dirty="0" smtClean="0"/>
              <a:t> [</a:t>
            </a:r>
            <a:r>
              <a:rPr lang="de-DE" sz="1200" dirty="0" err="1" smtClean="0"/>
              <a:t>a.u</a:t>
            </a:r>
            <a:r>
              <a:rPr lang="de-DE" sz="1200" dirty="0" smtClean="0"/>
              <a:t>.]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911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9" grpId="0" animBg="1"/>
      <p:bldP spid="3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>
          <a:xfrm>
            <a:off x="64556" y="991394"/>
            <a:ext cx="4807782" cy="1516023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Loss </a:t>
            </a:r>
            <a:r>
              <a:rPr lang="de-DE" dirty="0" err="1" smtClean="0"/>
              <a:t>analysis</a:t>
            </a:r>
            <a:endParaRPr lang="de-DE" dirty="0"/>
          </a:p>
        </p:txBody>
      </p:sp>
      <p:pic>
        <p:nvPicPr>
          <p:cNvPr id="4098" name="Picture 2" descr="D:\13 - Results\079 - 28.08.2014 - SeQureNet results\allCHRT_binran_20dB_+160ns00003\q-function-binary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33089" r="20276" b="20182"/>
          <a:stretch/>
        </p:blipFill>
        <p:spPr bwMode="auto">
          <a:xfrm>
            <a:off x="7075178" y="1089549"/>
            <a:ext cx="1944216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13 - Results\079 - 28.08.2014 - SeQureNet results\allCHRT_binran_0dB_-160ns00000-hist3d-x-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11991" r="2184" b="6925"/>
          <a:stretch/>
        </p:blipFill>
        <p:spPr bwMode="auto">
          <a:xfrm>
            <a:off x="4932040" y="1089549"/>
            <a:ext cx="2016224" cy="131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13 - Results\079 - 28.08.2014 - SeQureNet results\photon number losses\photon number losses-inkscap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499238"/>
            <a:ext cx="6408711" cy="404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789403" y="6566823"/>
            <a:ext cx="235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Complete</a:t>
            </a:r>
            <a:r>
              <a:rPr lang="de-DE" sz="1400" dirty="0" smtClean="0"/>
              <a:t> </a:t>
            </a:r>
            <a:r>
              <a:rPr lang="de-DE" sz="1400" dirty="0" err="1" smtClean="0"/>
              <a:t>roundtrip</a:t>
            </a:r>
            <a:r>
              <a:rPr lang="de-DE" sz="1400" dirty="0" smtClean="0"/>
              <a:t> </a:t>
            </a:r>
            <a:r>
              <a:rPr lang="de-DE" sz="1400" dirty="0" err="1" smtClean="0"/>
              <a:t>loss</a:t>
            </a:r>
            <a:r>
              <a:rPr lang="de-DE" sz="1400" dirty="0" smtClean="0"/>
              <a:t> [dB]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 rot="16200000">
            <a:off x="-714127" y="4368041"/>
            <a:ext cx="2052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Photon </a:t>
            </a:r>
            <a:r>
              <a:rPr lang="de-DE" sz="1400" dirty="0" err="1" smtClean="0"/>
              <a:t>number</a:t>
            </a:r>
            <a:r>
              <a:rPr lang="de-DE" sz="1400" dirty="0" smtClean="0"/>
              <a:t> per pulse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6075911" y="4368042"/>
            <a:ext cx="237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Corresponding</a:t>
            </a:r>
            <a:r>
              <a:rPr lang="de-DE" sz="1400" dirty="0" smtClean="0"/>
              <a:t> CW power [W]</a:t>
            </a:r>
            <a:endParaRPr lang="de-DE" sz="1400" dirty="0"/>
          </a:p>
        </p:txBody>
      </p:sp>
      <p:cxnSp>
        <p:nvCxnSpPr>
          <p:cNvPr id="14" name="Gerade Verbindung 13"/>
          <p:cNvCxnSpPr/>
          <p:nvPr/>
        </p:nvCxnSpPr>
        <p:spPr>
          <a:xfrm flipV="1">
            <a:off x="5652120" y="2996952"/>
            <a:ext cx="0" cy="34563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27584" y="3861048"/>
            <a:ext cx="3600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V="1">
            <a:off x="3131840" y="4797152"/>
            <a:ext cx="0" cy="16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H="1">
            <a:off x="827585" y="4797152"/>
            <a:ext cx="23042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850691" y="4490155"/>
            <a:ext cx="220914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open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0 dB</a:t>
            </a:r>
            <a:endParaRPr lang="de-DE" sz="1200" dirty="0"/>
          </a:p>
        </p:txBody>
      </p:sp>
      <p:sp>
        <p:nvSpPr>
          <p:cNvPr id="29" name="Textfeld 28"/>
          <p:cNvSpPr txBox="1"/>
          <p:nvPr/>
        </p:nvSpPr>
        <p:spPr>
          <a:xfrm>
            <a:off x="850691" y="3558411"/>
            <a:ext cx="22790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closed</a:t>
            </a:r>
            <a:r>
              <a:rPr lang="de-DE" sz="1200" dirty="0" smtClean="0"/>
              <a:t>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0 dB</a:t>
            </a:r>
            <a:endParaRPr lang="de-DE" sz="1200" dirty="0"/>
          </a:p>
        </p:txBody>
      </p:sp>
      <p:cxnSp>
        <p:nvCxnSpPr>
          <p:cNvPr id="30" name="Gerade Verbindung 29"/>
          <p:cNvCxnSpPr/>
          <p:nvPr/>
        </p:nvCxnSpPr>
        <p:spPr>
          <a:xfrm flipV="1">
            <a:off x="3968893" y="4221088"/>
            <a:ext cx="0" cy="22298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827585" y="4221088"/>
            <a:ext cx="31413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850691" y="3926997"/>
            <a:ext cx="22903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smtClean="0"/>
              <a:t>open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20 dB</a:t>
            </a:r>
            <a:endParaRPr lang="de-DE" sz="1200" dirty="0"/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427984" y="3861048"/>
            <a:ext cx="0" cy="25922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flipV="1">
            <a:off x="827584" y="2994513"/>
            <a:ext cx="4817916" cy="2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850691" y="2685769"/>
            <a:ext cx="2372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closed</a:t>
            </a:r>
            <a:r>
              <a:rPr lang="de-DE" sz="1200" dirty="0" smtClean="0"/>
              <a:t>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30 dB</a:t>
            </a:r>
            <a:endParaRPr lang="de-DE" sz="1200" dirty="0"/>
          </a:p>
        </p:txBody>
      </p:sp>
      <p:pic>
        <p:nvPicPr>
          <p:cNvPr id="43" name="Inhaltsplatzhalt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1"/>
          <a:stretch/>
        </p:blipFill>
        <p:spPr>
          <a:xfrm>
            <a:off x="251520" y="898385"/>
            <a:ext cx="4441306" cy="1581278"/>
          </a:xfrm>
          <a:prstGeom prst="rect">
            <a:avLst/>
          </a:prstGeom>
        </p:spPr>
      </p:pic>
      <p:sp>
        <p:nvSpPr>
          <p:cNvPr id="45" name="Textfeld 44"/>
          <p:cNvSpPr txBox="1"/>
          <p:nvPr/>
        </p:nvSpPr>
        <p:spPr>
          <a:xfrm>
            <a:off x="5435080" y="1089549"/>
            <a:ext cx="10415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/>
              <a:t>VATT = 0 dB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7507577" y="1089549"/>
            <a:ext cx="11328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/>
              <a:t>VATT = 20 dB</a:t>
            </a:r>
            <a:endParaRPr lang="de-DE" sz="1400" dirty="0"/>
          </a:p>
        </p:txBody>
      </p:sp>
      <p:sp>
        <p:nvSpPr>
          <p:cNvPr id="3" name="Multiplizieren 2"/>
          <p:cNvSpPr/>
          <p:nvPr/>
        </p:nvSpPr>
        <p:spPr>
          <a:xfrm>
            <a:off x="2949756" y="4628654"/>
            <a:ext cx="360040" cy="36004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Multiplizieren 26"/>
          <p:cNvSpPr/>
          <p:nvPr/>
        </p:nvSpPr>
        <p:spPr>
          <a:xfrm>
            <a:off x="6476584" y="1101801"/>
            <a:ext cx="360040" cy="36004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Multiplizieren 27"/>
          <p:cNvSpPr/>
          <p:nvPr/>
        </p:nvSpPr>
        <p:spPr>
          <a:xfrm>
            <a:off x="3788872" y="4041068"/>
            <a:ext cx="360040" cy="360040"/>
          </a:xfrm>
          <a:prstGeom prst="mathMultipl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Multiplizieren 30"/>
          <p:cNvSpPr/>
          <p:nvPr/>
        </p:nvSpPr>
        <p:spPr>
          <a:xfrm>
            <a:off x="8640451" y="1089549"/>
            <a:ext cx="360040" cy="360040"/>
          </a:xfrm>
          <a:prstGeom prst="mathMultipl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Multiplizieren 32"/>
          <p:cNvSpPr/>
          <p:nvPr/>
        </p:nvSpPr>
        <p:spPr>
          <a:xfrm>
            <a:off x="586038" y="2013500"/>
            <a:ext cx="360040" cy="360040"/>
          </a:xfrm>
          <a:prstGeom prst="mathMultiply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Multiplizieren 33"/>
          <p:cNvSpPr/>
          <p:nvPr/>
        </p:nvSpPr>
        <p:spPr>
          <a:xfrm>
            <a:off x="4247964" y="3681028"/>
            <a:ext cx="360040" cy="360040"/>
          </a:xfrm>
          <a:prstGeom prst="mathMultiply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" grpId="0"/>
      <p:bldP spid="15" grpId="0"/>
      <p:bldP spid="16" grpId="0"/>
      <p:bldP spid="26" grpId="0" animBg="1"/>
      <p:bldP spid="29" grpId="0" animBg="1"/>
      <p:bldP spid="35" grpId="0" animBg="1"/>
      <p:bldP spid="42" grpId="0" animBg="1"/>
      <p:bldP spid="45" grpId="0" animBg="1"/>
      <p:bldP spid="46" grpId="0" animBg="1"/>
      <p:bldP spid="3" grpId="0" animBg="1"/>
      <p:bldP spid="27" grpId="0" animBg="1"/>
      <p:bldP spid="28" grpId="0" animBg="1"/>
      <p:bldP spid="31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>
          <a:xfrm>
            <a:off x="64556" y="991394"/>
            <a:ext cx="4807782" cy="1516023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Loss </a:t>
            </a:r>
            <a:r>
              <a:rPr lang="de-DE" dirty="0" err="1" smtClean="0"/>
              <a:t>analysis</a:t>
            </a:r>
            <a:endParaRPr lang="de-DE" dirty="0"/>
          </a:p>
        </p:txBody>
      </p:sp>
      <p:pic>
        <p:nvPicPr>
          <p:cNvPr id="4098" name="Picture 2" descr="D:\13 - Results\079 - 28.08.2014 - SeQureNet results\allCHRT_binran_20dB_+160ns00003\q-function-binary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33089" r="20276" b="20182"/>
          <a:stretch/>
        </p:blipFill>
        <p:spPr bwMode="auto">
          <a:xfrm>
            <a:off x="7075178" y="1089549"/>
            <a:ext cx="1944216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13 - Results\079 - 28.08.2014 - SeQureNet results\allCHRT_binran_0dB_-160ns00000-hist3d-x-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11991" r="2184" b="6925"/>
          <a:stretch/>
        </p:blipFill>
        <p:spPr bwMode="auto">
          <a:xfrm>
            <a:off x="4932040" y="1089549"/>
            <a:ext cx="2016224" cy="131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13 - Results\079 - 28.08.2014 - SeQureNet results\photon number losses\photon number losses-inkscap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499238"/>
            <a:ext cx="6408711" cy="404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 rot="16200000">
            <a:off x="-714127" y="4368041"/>
            <a:ext cx="2052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Photon </a:t>
            </a:r>
            <a:r>
              <a:rPr lang="de-DE" sz="1400" dirty="0" err="1" smtClean="0"/>
              <a:t>number</a:t>
            </a:r>
            <a:r>
              <a:rPr lang="de-DE" sz="1400" dirty="0" smtClean="0"/>
              <a:t> per pulse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6075911" y="4368042"/>
            <a:ext cx="237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Corresponding</a:t>
            </a:r>
            <a:r>
              <a:rPr lang="de-DE" sz="1400" dirty="0" smtClean="0"/>
              <a:t> CW power [W]</a:t>
            </a:r>
            <a:endParaRPr lang="de-DE" sz="1400" dirty="0"/>
          </a:p>
        </p:txBody>
      </p:sp>
      <p:cxnSp>
        <p:nvCxnSpPr>
          <p:cNvPr id="14" name="Gerade Verbindung 13"/>
          <p:cNvCxnSpPr/>
          <p:nvPr/>
        </p:nvCxnSpPr>
        <p:spPr>
          <a:xfrm flipV="1">
            <a:off x="5652120" y="2996952"/>
            <a:ext cx="0" cy="34563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27584" y="3861048"/>
            <a:ext cx="3600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V="1">
            <a:off x="3131840" y="4797152"/>
            <a:ext cx="0" cy="16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H="1">
            <a:off x="827585" y="4797152"/>
            <a:ext cx="23042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850691" y="4490155"/>
            <a:ext cx="220914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open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0 dB</a:t>
            </a:r>
            <a:endParaRPr lang="de-DE" sz="1200" dirty="0"/>
          </a:p>
        </p:txBody>
      </p:sp>
      <p:sp>
        <p:nvSpPr>
          <p:cNvPr id="29" name="Textfeld 28"/>
          <p:cNvSpPr txBox="1"/>
          <p:nvPr/>
        </p:nvSpPr>
        <p:spPr>
          <a:xfrm>
            <a:off x="850691" y="3558411"/>
            <a:ext cx="22790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closed</a:t>
            </a:r>
            <a:r>
              <a:rPr lang="de-DE" sz="1200" dirty="0" smtClean="0"/>
              <a:t>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0 dB</a:t>
            </a:r>
            <a:endParaRPr lang="de-DE" sz="1200" dirty="0"/>
          </a:p>
        </p:txBody>
      </p:sp>
      <p:cxnSp>
        <p:nvCxnSpPr>
          <p:cNvPr id="30" name="Gerade Verbindung 29"/>
          <p:cNvCxnSpPr/>
          <p:nvPr/>
        </p:nvCxnSpPr>
        <p:spPr>
          <a:xfrm flipV="1">
            <a:off x="3968893" y="4221088"/>
            <a:ext cx="0" cy="22298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827585" y="4221088"/>
            <a:ext cx="31413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850691" y="3926997"/>
            <a:ext cx="22903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smtClean="0"/>
              <a:t>open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20 dB</a:t>
            </a:r>
            <a:endParaRPr lang="de-DE" sz="1200" dirty="0"/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427984" y="3861048"/>
            <a:ext cx="0" cy="25922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flipV="1">
            <a:off x="827584" y="2994513"/>
            <a:ext cx="4817916" cy="2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850691" y="2685769"/>
            <a:ext cx="2372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closed</a:t>
            </a:r>
            <a:r>
              <a:rPr lang="de-DE" sz="1200" dirty="0" smtClean="0"/>
              <a:t>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30 dB</a:t>
            </a:r>
            <a:endParaRPr lang="de-DE" sz="1200" dirty="0"/>
          </a:p>
        </p:txBody>
      </p:sp>
      <p:pic>
        <p:nvPicPr>
          <p:cNvPr id="43" name="Inhaltsplatzhalt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1"/>
          <a:stretch/>
        </p:blipFill>
        <p:spPr>
          <a:xfrm>
            <a:off x="251520" y="898385"/>
            <a:ext cx="4441306" cy="1581278"/>
          </a:xfrm>
          <a:prstGeom prst="rect">
            <a:avLst/>
          </a:prstGeom>
        </p:spPr>
      </p:pic>
      <p:sp>
        <p:nvSpPr>
          <p:cNvPr id="45" name="Textfeld 44"/>
          <p:cNvSpPr txBox="1"/>
          <p:nvPr/>
        </p:nvSpPr>
        <p:spPr>
          <a:xfrm>
            <a:off x="5435080" y="1089549"/>
            <a:ext cx="10415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/>
              <a:t>VATT = 0 dB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7507577" y="1089549"/>
            <a:ext cx="11328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/>
              <a:t>VATT = 20 dB</a:t>
            </a:r>
            <a:endParaRPr lang="de-DE" sz="1400" dirty="0"/>
          </a:p>
        </p:txBody>
      </p:sp>
      <p:sp>
        <p:nvSpPr>
          <p:cNvPr id="47" name="Multiplizieren 46"/>
          <p:cNvSpPr/>
          <p:nvPr/>
        </p:nvSpPr>
        <p:spPr>
          <a:xfrm>
            <a:off x="4247964" y="3681028"/>
            <a:ext cx="360040" cy="360040"/>
          </a:xfrm>
          <a:prstGeom prst="mathMultiply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Multiplizieren 37"/>
          <p:cNvSpPr/>
          <p:nvPr/>
        </p:nvSpPr>
        <p:spPr>
          <a:xfrm>
            <a:off x="3788872" y="4041068"/>
            <a:ext cx="360040" cy="360040"/>
          </a:xfrm>
          <a:prstGeom prst="mathMultipl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1" name="Picture 5" descr="http://www.thorlabs.de/images/TabImages/Terminated_Fiber_Damage_Mechanisms_780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089" y="1596534"/>
            <a:ext cx="5376620" cy="363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Gerade Verbindung 26"/>
          <p:cNvCxnSpPr/>
          <p:nvPr/>
        </p:nvCxnSpPr>
        <p:spPr>
          <a:xfrm flipV="1">
            <a:off x="7372715" y="3284984"/>
            <a:ext cx="0" cy="10569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4499992" y="3284984"/>
            <a:ext cx="28727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724635" y="310031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~ 1 W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051213" y="6589906"/>
            <a:ext cx="51492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e-DE" sz="1100" dirty="0"/>
              <a:t>http://www.thorlabs.de/newgrouppage9.cfm?objectgroup_id=1792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2789403" y="6566823"/>
            <a:ext cx="235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Complete</a:t>
            </a:r>
            <a:r>
              <a:rPr lang="de-DE" sz="1400" dirty="0" smtClean="0"/>
              <a:t> </a:t>
            </a:r>
            <a:r>
              <a:rPr lang="de-DE" sz="1400" dirty="0" err="1" smtClean="0"/>
              <a:t>roundtrip</a:t>
            </a:r>
            <a:r>
              <a:rPr lang="de-DE" sz="1400" dirty="0" smtClean="0"/>
              <a:t> </a:t>
            </a:r>
            <a:r>
              <a:rPr lang="de-DE" sz="1400" dirty="0" err="1" smtClean="0"/>
              <a:t>loss</a:t>
            </a:r>
            <a:r>
              <a:rPr lang="de-DE" sz="1400" dirty="0" smtClean="0"/>
              <a:t> [dB]</a:t>
            </a:r>
            <a:endParaRPr lang="de-DE" sz="1400" dirty="0"/>
          </a:p>
        </p:txBody>
      </p:sp>
      <p:sp>
        <p:nvSpPr>
          <p:cNvPr id="34" name="Multiplizieren 33"/>
          <p:cNvSpPr/>
          <p:nvPr/>
        </p:nvSpPr>
        <p:spPr>
          <a:xfrm>
            <a:off x="2949756" y="4628654"/>
            <a:ext cx="360040" cy="36004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Multiplizieren 36"/>
          <p:cNvSpPr/>
          <p:nvPr/>
        </p:nvSpPr>
        <p:spPr>
          <a:xfrm>
            <a:off x="6476584" y="1101801"/>
            <a:ext cx="360040" cy="36004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Multiplizieren 38"/>
          <p:cNvSpPr/>
          <p:nvPr/>
        </p:nvSpPr>
        <p:spPr>
          <a:xfrm>
            <a:off x="8640451" y="1089549"/>
            <a:ext cx="360040" cy="360040"/>
          </a:xfrm>
          <a:prstGeom prst="mathMultipl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Multiplizieren 40"/>
          <p:cNvSpPr/>
          <p:nvPr/>
        </p:nvSpPr>
        <p:spPr>
          <a:xfrm>
            <a:off x="586038" y="2013500"/>
            <a:ext cx="360040" cy="360040"/>
          </a:xfrm>
          <a:prstGeom prst="mathMultiply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9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10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89683E-7 L 0.23003 -0.0395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-198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3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13 - Results\079 - 28.08.2014 - SeQureNet results\photon number losses\photon number losses-inkscap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499238"/>
            <a:ext cx="6408711" cy="404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850691" y="3134638"/>
            <a:ext cx="5881549" cy="324669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64556" y="991394"/>
            <a:ext cx="4807782" cy="1516023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Loss </a:t>
            </a:r>
            <a:r>
              <a:rPr lang="de-DE" dirty="0" err="1" smtClean="0"/>
              <a:t>analysis</a:t>
            </a:r>
            <a:endParaRPr lang="de-DE" dirty="0"/>
          </a:p>
        </p:txBody>
      </p:sp>
      <p:pic>
        <p:nvPicPr>
          <p:cNvPr id="4098" name="Picture 2" descr="D:\13 - Results\079 - 28.08.2014 - SeQureNet results\allCHRT_binran_20dB_+160ns00003\q-function-binary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t="33089" r="20276" b="20182"/>
          <a:stretch/>
        </p:blipFill>
        <p:spPr bwMode="auto">
          <a:xfrm>
            <a:off x="7075178" y="1089549"/>
            <a:ext cx="1944216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13 - Results\079 - 28.08.2014 - SeQureNet results\allCHRT_binran_0dB_-160ns00000-hist3d-x-p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11991" r="2184" b="6925"/>
          <a:stretch/>
        </p:blipFill>
        <p:spPr bwMode="auto">
          <a:xfrm>
            <a:off x="4932040" y="1089549"/>
            <a:ext cx="2016224" cy="131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 rot="16200000">
            <a:off x="-714127" y="4368041"/>
            <a:ext cx="2052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Photon </a:t>
            </a:r>
            <a:r>
              <a:rPr lang="de-DE" sz="1400" dirty="0" err="1" smtClean="0"/>
              <a:t>number</a:t>
            </a:r>
            <a:r>
              <a:rPr lang="de-DE" sz="1400" dirty="0" smtClean="0"/>
              <a:t> per pulse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 rot="5400000">
            <a:off x="6075911" y="4368042"/>
            <a:ext cx="237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Corresponding</a:t>
            </a:r>
            <a:r>
              <a:rPr lang="de-DE" sz="1400" dirty="0" smtClean="0"/>
              <a:t> CW power [W]</a:t>
            </a:r>
            <a:endParaRPr lang="de-DE" sz="1400" dirty="0"/>
          </a:p>
        </p:txBody>
      </p:sp>
      <p:cxnSp>
        <p:nvCxnSpPr>
          <p:cNvPr id="14" name="Gerade Verbindung 13"/>
          <p:cNvCxnSpPr/>
          <p:nvPr/>
        </p:nvCxnSpPr>
        <p:spPr>
          <a:xfrm flipV="1">
            <a:off x="5652120" y="2996952"/>
            <a:ext cx="0" cy="34563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27584" y="3861048"/>
            <a:ext cx="3600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V="1">
            <a:off x="3131840" y="4797152"/>
            <a:ext cx="0" cy="16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 flipH="1">
            <a:off x="827585" y="4797152"/>
            <a:ext cx="230425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850691" y="4490155"/>
            <a:ext cx="220914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open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0 dB</a:t>
            </a:r>
            <a:endParaRPr lang="de-DE" sz="1200" dirty="0"/>
          </a:p>
        </p:txBody>
      </p:sp>
      <p:sp>
        <p:nvSpPr>
          <p:cNvPr id="29" name="Textfeld 28"/>
          <p:cNvSpPr txBox="1"/>
          <p:nvPr/>
        </p:nvSpPr>
        <p:spPr>
          <a:xfrm>
            <a:off x="850691" y="3558411"/>
            <a:ext cx="22790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closed</a:t>
            </a:r>
            <a:r>
              <a:rPr lang="de-DE" sz="1200" dirty="0" smtClean="0"/>
              <a:t>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0 dB</a:t>
            </a:r>
            <a:endParaRPr lang="de-DE" sz="1200" dirty="0"/>
          </a:p>
        </p:txBody>
      </p:sp>
      <p:cxnSp>
        <p:nvCxnSpPr>
          <p:cNvPr id="30" name="Gerade Verbindung 29"/>
          <p:cNvCxnSpPr/>
          <p:nvPr/>
        </p:nvCxnSpPr>
        <p:spPr>
          <a:xfrm flipV="1">
            <a:off x="3968893" y="4221088"/>
            <a:ext cx="0" cy="22298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827585" y="4221088"/>
            <a:ext cx="31413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850691" y="3926997"/>
            <a:ext cx="22903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smtClean="0"/>
              <a:t>open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20 dB</a:t>
            </a:r>
            <a:endParaRPr lang="de-DE" sz="1200" dirty="0"/>
          </a:p>
        </p:txBody>
      </p:sp>
      <p:cxnSp>
        <p:nvCxnSpPr>
          <p:cNvPr id="36" name="Gerade Verbindung 35"/>
          <p:cNvCxnSpPr/>
          <p:nvPr/>
        </p:nvCxnSpPr>
        <p:spPr>
          <a:xfrm flipV="1">
            <a:off x="4427984" y="3861048"/>
            <a:ext cx="0" cy="25922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flipV="1">
            <a:off x="827584" y="2994513"/>
            <a:ext cx="4817916" cy="2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850691" y="2685769"/>
            <a:ext cx="237206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closed</a:t>
            </a:r>
            <a:r>
              <a:rPr lang="de-DE" sz="1200" dirty="0" smtClean="0"/>
              <a:t> </a:t>
            </a:r>
            <a:r>
              <a:rPr lang="de-DE" sz="1200" dirty="0" err="1" smtClean="0"/>
              <a:t>connector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VATT = 30 dB</a:t>
            </a:r>
            <a:endParaRPr lang="de-DE" sz="1200" dirty="0"/>
          </a:p>
        </p:txBody>
      </p:sp>
      <p:pic>
        <p:nvPicPr>
          <p:cNvPr id="43" name="Inhaltsplatzhalt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51"/>
          <a:stretch/>
        </p:blipFill>
        <p:spPr>
          <a:xfrm>
            <a:off x="251520" y="898385"/>
            <a:ext cx="4441306" cy="1581278"/>
          </a:xfrm>
          <a:prstGeom prst="rect">
            <a:avLst/>
          </a:prstGeom>
        </p:spPr>
      </p:pic>
      <p:sp>
        <p:nvSpPr>
          <p:cNvPr id="45" name="Textfeld 44"/>
          <p:cNvSpPr txBox="1"/>
          <p:nvPr/>
        </p:nvSpPr>
        <p:spPr>
          <a:xfrm>
            <a:off x="5435080" y="1089549"/>
            <a:ext cx="10415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/>
              <a:t>VATT = 0 dB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7507577" y="1089549"/>
            <a:ext cx="11328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/>
              <a:t>VATT = 20 dB</a:t>
            </a:r>
            <a:endParaRPr lang="de-DE" sz="1400" dirty="0"/>
          </a:p>
        </p:txBody>
      </p:sp>
      <p:pic>
        <p:nvPicPr>
          <p:cNvPr id="4101" name="Picture 5" descr="http://www.thorlabs.de/images/TabImages/Terminated_Fiber_Damage_Mechanisms_78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03" y="2589458"/>
            <a:ext cx="1613815" cy="1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 flipH="1">
            <a:off x="4692826" y="2996952"/>
            <a:ext cx="952674" cy="68286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4721232" y="3773682"/>
            <a:ext cx="17553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de-DE" dirty="0" smtClean="0"/>
              <a:t>Eve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endParaRPr lang="de-DE" dirty="0" smtClean="0"/>
          </a:p>
          <a:p>
            <a:r>
              <a:rPr lang="de-DE" dirty="0" smtClean="0"/>
              <a:t>multiple</a:t>
            </a:r>
          </a:p>
          <a:p>
            <a:r>
              <a:rPr lang="de-DE" dirty="0" smtClean="0"/>
              <a:t>back-</a:t>
            </a:r>
            <a:r>
              <a:rPr lang="de-DE" dirty="0" err="1" smtClean="0"/>
              <a:t>reflections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2789403" y="6566823"/>
            <a:ext cx="2358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Complete</a:t>
            </a:r>
            <a:r>
              <a:rPr lang="de-DE" sz="1400" dirty="0" smtClean="0"/>
              <a:t> </a:t>
            </a:r>
            <a:r>
              <a:rPr lang="de-DE" sz="1400" dirty="0" err="1" smtClean="0"/>
              <a:t>roundtrip</a:t>
            </a:r>
            <a:r>
              <a:rPr lang="de-DE" sz="1400" dirty="0" smtClean="0"/>
              <a:t> </a:t>
            </a:r>
            <a:r>
              <a:rPr lang="de-DE" sz="1400" dirty="0" err="1" smtClean="0"/>
              <a:t>loss</a:t>
            </a:r>
            <a:r>
              <a:rPr lang="de-DE" sz="1400" dirty="0" smtClean="0"/>
              <a:t> [dB]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5051213" y="6589906"/>
            <a:ext cx="51492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e-DE" sz="1100" dirty="0"/>
              <a:t>http://www.thorlabs.de/newgrouppage9.cfm?objectgroup_id=1792</a:t>
            </a:r>
          </a:p>
        </p:txBody>
      </p:sp>
      <p:sp>
        <p:nvSpPr>
          <p:cNvPr id="33" name="Multiplizieren 32"/>
          <p:cNvSpPr/>
          <p:nvPr/>
        </p:nvSpPr>
        <p:spPr>
          <a:xfrm>
            <a:off x="2949756" y="4628654"/>
            <a:ext cx="360040" cy="36004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Multiplizieren 36"/>
          <p:cNvSpPr/>
          <p:nvPr/>
        </p:nvSpPr>
        <p:spPr>
          <a:xfrm>
            <a:off x="6476584" y="1101801"/>
            <a:ext cx="360040" cy="36004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Multiplizieren 37"/>
          <p:cNvSpPr/>
          <p:nvPr/>
        </p:nvSpPr>
        <p:spPr>
          <a:xfrm>
            <a:off x="3788872" y="4041068"/>
            <a:ext cx="360040" cy="360040"/>
          </a:xfrm>
          <a:prstGeom prst="mathMultipl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Multiplizieren 38"/>
          <p:cNvSpPr/>
          <p:nvPr/>
        </p:nvSpPr>
        <p:spPr>
          <a:xfrm>
            <a:off x="8640451" y="1089549"/>
            <a:ext cx="360040" cy="360040"/>
          </a:xfrm>
          <a:prstGeom prst="mathMultipl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Multiplizieren 40"/>
          <p:cNvSpPr/>
          <p:nvPr/>
        </p:nvSpPr>
        <p:spPr>
          <a:xfrm>
            <a:off x="586038" y="2013500"/>
            <a:ext cx="360040" cy="360040"/>
          </a:xfrm>
          <a:prstGeom prst="mathMultiply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Multiplizieren 46"/>
          <p:cNvSpPr/>
          <p:nvPr/>
        </p:nvSpPr>
        <p:spPr>
          <a:xfrm>
            <a:off x="4247964" y="3681028"/>
            <a:ext cx="360040" cy="360040"/>
          </a:xfrm>
          <a:prstGeom prst="mathMultiply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6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Impact on MDI </a:t>
            </a:r>
            <a:r>
              <a:rPr lang="de-DE" dirty="0" err="1" smtClean="0"/>
              <a:t>systems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4" y="1662370"/>
            <a:ext cx="3838178" cy="428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098039" y="126876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Original MDI </a:t>
            </a:r>
            <a:r>
              <a:rPr lang="de-DE" dirty="0" err="1" smtClean="0"/>
              <a:t>scheme</a:t>
            </a:r>
            <a:endParaRPr lang="de-DE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-36512" y="6362164"/>
            <a:ext cx="50405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a-DK" dirty="0"/>
              <a:t>H. K. Lo, M. Curty and B. Qi, PRL </a:t>
            </a:r>
            <a:r>
              <a:rPr lang="da-DK" b="1" dirty="0"/>
              <a:t>108</a:t>
            </a:r>
            <a:r>
              <a:rPr lang="da-DK" dirty="0"/>
              <a:t>, 130503 (2012</a:t>
            </a:r>
            <a:r>
              <a:rPr lang="da-DK" dirty="0" smtClean="0"/>
              <a:t>)</a:t>
            </a:r>
          </a:p>
          <a:p>
            <a:r>
              <a:rPr lang="da-DK" dirty="0"/>
              <a:t>T. Ferreira da Silva et al., PRA </a:t>
            </a:r>
            <a:r>
              <a:rPr lang="da-DK" b="1" dirty="0"/>
              <a:t>88</a:t>
            </a:r>
            <a:r>
              <a:rPr lang="da-DK" dirty="0"/>
              <a:t>, 052303 (2013</a:t>
            </a:r>
            <a:r>
              <a:rPr lang="da-DK" dirty="0" smtClean="0"/>
              <a:t>)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2" b="24951"/>
          <a:stretch/>
        </p:blipFill>
        <p:spPr bwMode="auto">
          <a:xfrm>
            <a:off x="4572000" y="1596773"/>
            <a:ext cx="3787336" cy="337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427984" y="1261011"/>
            <a:ext cx="340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Proof-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principle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3" name="Abgerundetes Rechteck 2"/>
          <p:cNvSpPr/>
          <p:nvPr/>
        </p:nvSpPr>
        <p:spPr>
          <a:xfrm>
            <a:off x="4716015" y="1803505"/>
            <a:ext cx="2678697" cy="1368152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98000"/>
                </a:schemeClr>
              </a:gs>
              <a:gs pos="35000">
                <a:schemeClr val="accent1">
                  <a:tint val="37000"/>
                  <a:satMod val="300000"/>
                  <a:alpha val="98000"/>
                </a:schemeClr>
              </a:gs>
              <a:gs pos="100000">
                <a:schemeClr val="accent1">
                  <a:tint val="15000"/>
                  <a:satMod val="350000"/>
                  <a:alpha val="98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Alice</a:t>
            </a:r>
          </a:p>
          <a:p>
            <a:pPr algn="ctr"/>
            <a:r>
              <a:rPr lang="de-DE" dirty="0" smtClean="0"/>
              <a:t>(=Bob)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3707904" y="4221088"/>
            <a:ext cx="3456384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8100392" y="4607963"/>
            <a:ext cx="1043608" cy="7200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412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Countermeasures</a:t>
            </a:r>
            <a:endParaRPr lang="de-DE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-36512" y="6146720"/>
            <a:ext cx="868393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a-DK" dirty="0"/>
              <a:t>N. Jain et al., arXiv: 1408.0492</a:t>
            </a:r>
            <a:r>
              <a:rPr lang="en-US" dirty="0"/>
              <a:t>, submitted to JSTQE (2014</a:t>
            </a:r>
            <a:r>
              <a:rPr lang="en-US" dirty="0" smtClean="0"/>
              <a:t>)</a:t>
            </a:r>
          </a:p>
          <a:p>
            <a:r>
              <a:rPr lang="da-DK" dirty="0"/>
              <a:t>S. Sajeed et al., ”</a:t>
            </a:r>
            <a:r>
              <a:rPr lang="en-US" dirty="0"/>
              <a:t>Securing two-way quantum communication: the monitoring detector and its flaws”</a:t>
            </a:r>
          </a:p>
          <a:p>
            <a:r>
              <a:rPr lang="da-DK" dirty="0"/>
              <a:t>A. Bugge et al., PRL </a:t>
            </a:r>
            <a:r>
              <a:rPr lang="da-DK" b="1" dirty="0"/>
              <a:t>112</a:t>
            </a:r>
            <a:r>
              <a:rPr lang="da-DK" dirty="0"/>
              <a:t>, 070503 (2014</a:t>
            </a:r>
            <a:r>
              <a:rPr lang="da-DK" dirty="0" smtClean="0"/>
              <a:t>)</a:t>
            </a:r>
            <a:endParaRPr lang="en-US" dirty="0"/>
          </a:p>
        </p:txBody>
      </p:sp>
      <p:pic>
        <p:nvPicPr>
          <p:cNvPr id="1026" name="Picture 2" descr="D:\27 - Paper drafts\IEEE special Trojan Horse\JSQTEpaper\figs\DblPa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060848"/>
            <a:ext cx="395407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4689130" y="1124744"/>
            <a:ext cx="2711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Transmission </a:t>
            </a:r>
            <a:r>
              <a:rPr lang="de-DE" dirty="0" err="1" smtClean="0"/>
              <a:t>spectrum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algn="ctr"/>
            <a:r>
              <a:rPr lang="de-DE" dirty="0" smtClean="0"/>
              <a:t>double pass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</a:p>
          <a:p>
            <a:pPr algn="ctr"/>
            <a:r>
              <a:rPr lang="de-DE" dirty="0" smtClean="0"/>
              <a:t>a) </a:t>
            </a:r>
            <a:r>
              <a:rPr lang="de-DE" dirty="0" err="1" smtClean="0"/>
              <a:t>circulator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b) </a:t>
            </a:r>
            <a:r>
              <a:rPr lang="de-DE" dirty="0" err="1" smtClean="0"/>
              <a:t>isolator</a:t>
            </a:r>
            <a:endParaRPr lang="de-DE" dirty="0"/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97254449"/>
              </p:ext>
            </p:extLst>
          </p:nvPr>
        </p:nvGraphicFramePr>
        <p:xfrm>
          <a:off x="539552" y="1412776"/>
          <a:ext cx="2664296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743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upload.wikimedia.org/wikipedia/commons/8/82/2011_Trampeltier_152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8" r="13898" b="17679"/>
          <a:stretch/>
        </p:blipFill>
        <p:spPr bwMode="auto">
          <a:xfrm flipH="1">
            <a:off x="7486172" y="4180622"/>
            <a:ext cx="1614197" cy="137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end</a:t>
            </a:r>
            <a:endParaRPr lang="de-DE" dirty="0"/>
          </a:p>
        </p:txBody>
      </p:sp>
      <p:pic>
        <p:nvPicPr>
          <p:cNvPr id="1028" name="Picture 4" descr="Paul Joug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1" y="4005065"/>
            <a:ext cx="12192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ébastien Kunz-Jacq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25" y="4005064"/>
            <a:ext cx="12192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https://www.institutoptique.fr/var/iogs/storage/images/media/images/diamanti/15095-1-fre-FR/diamanti_mediu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4" name="Picture 10" descr="https://www.institutoptique.fr/var/iogs/storage/images/media/images/diamanti/15095-1-fre-FR/diamanti_mediu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/>
          <a:stretch/>
        </p:blipFill>
        <p:spPr bwMode="auto">
          <a:xfrm>
            <a:off x="2736634" y="4005064"/>
            <a:ext cx="1210037" cy="132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48777" y="5396037"/>
            <a:ext cx="1352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Dr. Paul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Jouguet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441331" y="5396037"/>
            <a:ext cx="120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Dr. Sébastien </a:t>
            </a: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Kunz-Jacques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608169" y="5396036"/>
            <a:ext cx="14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Dr. Eleni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Diamanti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5968529" y="4158910"/>
            <a:ext cx="1096550" cy="10087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Alice</a:t>
            </a:r>
            <a:endParaRPr lang="de-DE" dirty="0"/>
          </a:p>
        </p:txBody>
      </p:sp>
      <p:pic>
        <p:nvPicPr>
          <p:cNvPr id="7173" name="Picture 5" descr="C:\Users\ikhan\Desktop\Bild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0"/>
          <a:stretch/>
        </p:blipFill>
        <p:spPr bwMode="auto">
          <a:xfrm rot="290548">
            <a:off x="7560861" y="4072078"/>
            <a:ext cx="1634279" cy="110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 Verbindung mit Pfeil 12"/>
          <p:cNvCxnSpPr>
            <a:stCxn id="7175" idx="1"/>
            <a:endCxn id="3" idx="1"/>
          </p:cNvCxnSpPr>
          <p:nvPr/>
        </p:nvCxnSpPr>
        <p:spPr>
          <a:xfrm>
            <a:off x="5604352" y="4659910"/>
            <a:ext cx="364177" cy="33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3" idx="3"/>
          </p:cNvCxnSpPr>
          <p:nvPr/>
        </p:nvCxnSpPr>
        <p:spPr>
          <a:xfrm>
            <a:off x="7065079" y="4663302"/>
            <a:ext cx="50953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175" name="Picture 7" descr="http://img3.wikia.nocookie.net/__cb20110416164449/uncyclopedia/images/f/f1/Trojan-Horse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37480" y="4152281"/>
            <a:ext cx="1266872" cy="101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r="14309" b="29049"/>
          <a:stretch/>
        </p:blipFill>
        <p:spPr bwMode="auto">
          <a:xfrm>
            <a:off x="1405416" y="1593027"/>
            <a:ext cx="985563" cy="13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0164" y="1591952"/>
            <a:ext cx="991089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438" y="1591952"/>
            <a:ext cx="992980" cy="132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6763" y="1591952"/>
            <a:ext cx="991089" cy="132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44" y="1591953"/>
            <a:ext cx="991089" cy="1323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feld 28"/>
          <p:cNvSpPr txBox="1"/>
          <p:nvPr/>
        </p:nvSpPr>
        <p:spPr>
          <a:xfrm>
            <a:off x="1403059" y="299695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Nitin Jain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514908" y="2996953"/>
            <a:ext cx="127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Dr. Birgit Stiller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858877" y="2996954"/>
            <a:ext cx="1131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Dr. Christoph</a:t>
            </a:r>
          </a:p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Marquardt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958409" y="2996952"/>
            <a:ext cx="115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Prof. Dr. Gerd</a:t>
            </a:r>
          </a:p>
          <a:p>
            <a:pPr algn="ctr"/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Leuchs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130196" y="2996955"/>
            <a:ext cx="1020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Imran Khan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5496" y="1112064"/>
            <a:ext cx="524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Max-Planck-Institute </a:t>
            </a:r>
            <a:r>
              <a:rPr lang="de-DE" u="sng" dirty="0" err="1" smtClean="0"/>
              <a:t>for</a:t>
            </a:r>
            <a:r>
              <a:rPr lang="de-DE" u="sng" dirty="0" smtClean="0"/>
              <a:t> </a:t>
            </a:r>
            <a:r>
              <a:rPr lang="de-DE" u="sng" dirty="0" err="1" smtClean="0"/>
              <a:t>the</a:t>
            </a:r>
            <a:r>
              <a:rPr lang="de-DE" u="sng" dirty="0" smtClean="0"/>
              <a:t> Science </a:t>
            </a:r>
            <a:r>
              <a:rPr lang="de-DE" u="sng" dirty="0" err="1" smtClean="0"/>
              <a:t>of</a:t>
            </a:r>
            <a:r>
              <a:rPr lang="de-DE" u="sng" dirty="0" smtClean="0"/>
              <a:t> Light, Erlangen</a:t>
            </a:r>
            <a:endParaRPr lang="de-DE" u="sng" dirty="0"/>
          </a:p>
        </p:txBody>
      </p:sp>
      <p:sp>
        <p:nvSpPr>
          <p:cNvPr id="36" name="Textfeld 35"/>
          <p:cNvSpPr txBox="1"/>
          <p:nvPr/>
        </p:nvSpPr>
        <p:spPr>
          <a:xfrm>
            <a:off x="63873" y="3501008"/>
            <a:ext cx="345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 smtClean="0"/>
              <a:t>SeQureNet</a:t>
            </a:r>
            <a:r>
              <a:rPr lang="de-DE" u="sng" dirty="0" smtClean="0"/>
              <a:t> </a:t>
            </a:r>
            <a:r>
              <a:rPr lang="de-DE" u="sng" dirty="0" err="1" smtClean="0"/>
              <a:t>and</a:t>
            </a:r>
            <a:r>
              <a:rPr lang="de-DE" u="sng" dirty="0" smtClean="0"/>
              <a:t> Telecom </a:t>
            </a:r>
            <a:r>
              <a:rPr lang="de-DE" u="sng" dirty="0" err="1" smtClean="0"/>
              <a:t>ParisTech</a:t>
            </a:r>
            <a:endParaRPr lang="de-DE" u="sng" dirty="0"/>
          </a:p>
        </p:txBody>
      </p:sp>
      <p:pic>
        <p:nvPicPr>
          <p:cNvPr id="38" name="Picture 6" descr="C:\Users\Nitin Jain\Documents\stuff\presentation\figs\sq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2" y="6148247"/>
            <a:ext cx="2549602" cy="3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debating.perso.rezel.net/assets/tpt-6dcee1ce8e448406cf251da99081bab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34" y="5880547"/>
            <a:ext cx="938743" cy="93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Imran\Documents\QCRYPT 2014\talk pictures\fau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88" y="2421088"/>
            <a:ext cx="2635100" cy="7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Imran\Documents\QCRYPT 2014\talk pictures\mpl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08558"/>
            <a:ext cx="2821947" cy="6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4088221" y="6034331"/>
            <a:ext cx="5092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Thank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attention</a:t>
            </a:r>
            <a:r>
              <a:rPr lang="de-DE" sz="3200" dirty="0" smtClean="0"/>
              <a:t>!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0614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Quantum Hacking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>
            <a:off x="6895460" y="1239138"/>
            <a:ext cx="2248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 smtClean="0"/>
              <a:t>security</a:t>
            </a:r>
            <a:r>
              <a:rPr lang="de-DE" sz="1600" dirty="0" smtClean="0"/>
              <a:t> </a:t>
            </a:r>
            <a:r>
              <a:rPr lang="de-DE" sz="1600" dirty="0" err="1" smtClean="0"/>
              <a:t>proofs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quantum</a:t>
            </a:r>
            <a:r>
              <a:rPr lang="de-DE" sz="1600" dirty="0" smtClean="0"/>
              <a:t> </a:t>
            </a:r>
            <a:r>
              <a:rPr lang="de-DE" sz="1600" dirty="0" err="1" smtClean="0"/>
              <a:t>key</a:t>
            </a:r>
            <a:r>
              <a:rPr lang="de-DE" sz="1600" dirty="0" smtClean="0"/>
              <a:t> </a:t>
            </a:r>
            <a:r>
              <a:rPr lang="de-DE" sz="1600" dirty="0" err="1" smtClean="0"/>
              <a:t>distribution</a:t>
            </a:r>
            <a:endParaRPr lang="de-DE" sz="1600" dirty="0"/>
          </a:p>
        </p:txBody>
      </p:sp>
      <p:sp>
        <p:nvSpPr>
          <p:cNvPr id="36" name="Textfeld 35"/>
          <p:cNvSpPr txBox="1"/>
          <p:nvPr/>
        </p:nvSpPr>
        <p:spPr>
          <a:xfrm>
            <a:off x="6900612" y="5589240"/>
            <a:ext cx="2209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 smtClean="0"/>
              <a:t>quantum</a:t>
            </a:r>
            <a:r>
              <a:rPr lang="de-DE" sz="1600" dirty="0" smtClean="0"/>
              <a:t> </a:t>
            </a:r>
            <a:r>
              <a:rPr lang="de-DE" sz="1600" dirty="0" err="1" smtClean="0"/>
              <a:t>hacking</a:t>
            </a:r>
            <a:endParaRPr lang="de-DE" sz="1600" dirty="0" smtClean="0"/>
          </a:p>
          <a:p>
            <a:pPr algn="ctr"/>
            <a:r>
              <a:rPr lang="de-DE" sz="1600" dirty="0" err="1" smtClean="0"/>
              <a:t>helps</a:t>
            </a:r>
            <a:endParaRPr lang="de-DE" sz="1600" dirty="0"/>
          </a:p>
          <a:p>
            <a:pPr algn="ctr"/>
            <a:r>
              <a:rPr lang="de-DE" sz="1600" dirty="0" err="1" smtClean="0"/>
              <a:t>strengthen</a:t>
            </a:r>
            <a:r>
              <a:rPr lang="de-DE" sz="1600" dirty="0" smtClean="0"/>
              <a:t> </a:t>
            </a:r>
            <a:r>
              <a:rPr lang="de-DE" sz="1600" dirty="0" err="1" smtClean="0"/>
              <a:t>practical</a:t>
            </a:r>
            <a:r>
              <a:rPr lang="de-DE" sz="1600" dirty="0" smtClean="0"/>
              <a:t> QKD</a:t>
            </a:r>
            <a:endParaRPr lang="de-DE" sz="1600" dirty="0"/>
          </a:p>
        </p:txBody>
      </p:sp>
      <p:sp>
        <p:nvSpPr>
          <p:cNvPr id="37" name="Pfeil nach oben und unten 36"/>
          <p:cNvSpPr/>
          <p:nvPr/>
        </p:nvSpPr>
        <p:spPr>
          <a:xfrm>
            <a:off x="7740352" y="2204864"/>
            <a:ext cx="504056" cy="982260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 nach rechts 37"/>
          <p:cNvSpPr/>
          <p:nvPr/>
        </p:nvSpPr>
        <p:spPr>
          <a:xfrm rot="5400000">
            <a:off x="7704348" y="483315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/>
          <p:cNvSpPr txBox="1"/>
          <p:nvPr/>
        </p:nvSpPr>
        <p:spPr>
          <a:xfrm>
            <a:off x="6892694" y="3356992"/>
            <a:ext cx="2251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u="sng" dirty="0" err="1" smtClean="0"/>
              <a:t>exploit</a:t>
            </a:r>
            <a:r>
              <a:rPr lang="de-DE" sz="1600" u="sng" dirty="0" smtClean="0"/>
              <a:t> </a:t>
            </a:r>
            <a:r>
              <a:rPr lang="de-DE" sz="1600" u="sng" dirty="0" err="1" smtClean="0"/>
              <a:t>discrepancy</a:t>
            </a:r>
            <a:r>
              <a:rPr lang="de-DE" sz="1600" u="sng" dirty="0" smtClean="0"/>
              <a:t> </a:t>
            </a:r>
            <a:r>
              <a:rPr lang="de-DE" sz="1600" u="sng" dirty="0" err="1" smtClean="0"/>
              <a:t>of</a:t>
            </a:r>
            <a:endParaRPr lang="de-DE" sz="1600" u="sng" dirty="0" smtClean="0"/>
          </a:p>
          <a:p>
            <a:pPr algn="ctr"/>
            <a:r>
              <a:rPr lang="de-DE" sz="1600" dirty="0" err="1"/>
              <a:t>t</a:t>
            </a:r>
            <a:r>
              <a:rPr lang="de-DE" sz="1600" dirty="0" err="1" smtClean="0"/>
              <a:t>heoretical</a:t>
            </a:r>
            <a:r>
              <a:rPr lang="de-DE" sz="1600" dirty="0" smtClean="0"/>
              <a:t> </a:t>
            </a:r>
            <a:r>
              <a:rPr lang="de-DE" sz="1600" dirty="0" err="1" smtClean="0"/>
              <a:t>model</a:t>
            </a:r>
            <a:endParaRPr lang="de-DE" sz="1600" dirty="0" smtClean="0"/>
          </a:p>
          <a:p>
            <a:pPr algn="ctr"/>
            <a:r>
              <a:rPr lang="de-DE" sz="1600" dirty="0" err="1" smtClean="0"/>
              <a:t>vs</a:t>
            </a:r>
            <a:endParaRPr lang="de-DE" sz="1600" dirty="0" smtClean="0"/>
          </a:p>
          <a:p>
            <a:pPr algn="ctr"/>
            <a:r>
              <a:rPr lang="de-DE" sz="1600" dirty="0" err="1" smtClean="0"/>
              <a:t>practical</a:t>
            </a:r>
            <a:r>
              <a:rPr lang="de-DE" sz="1600" dirty="0" smtClean="0"/>
              <a:t> </a:t>
            </a:r>
            <a:r>
              <a:rPr lang="de-DE" sz="1600" dirty="0" err="1" smtClean="0"/>
              <a:t>implementation</a:t>
            </a:r>
            <a:endParaRPr lang="de-DE" sz="1600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34183" y="1247685"/>
            <a:ext cx="6828090" cy="2298819"/>
            <a:chOff x="34183" y="1247685"/>
            <a:chExt cx="6828090" cy="2298819"/>
          </a:xfrm>
        </p:grpSpPr>
        <p:sp>
          <p:nvSpPr>
            <p:cNvPr id="8" name="Rechteck 7"/>
            <p:cNvSpPr/>
            <p:nvPr/>
          </p:nvSpPr>
          <p:spPr>
            <a:xfrm>
              <a:off x="34183" y="1247685"/>
              <a:ext cx="6828090" cy="2298819"/>
            </a:xfrm>
            <a:prstGeom prst="rect">
              <a:avLst/>
            </a:prstGeom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Bildschirmausschnitt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307390"/>
              <a:ext cx="5955221" cy="753458"/>
            </a:xfrm>
            <a:prstGeom prst="rect">
              <a:avLst/>
            </a:prstGeom>
          </p:spPr>
        </p:pic>
        <p:pic>
          <p:nvPicPr>
            <p:cNvPr id="6" name="Grafik 5" descr="Bildschirmausschnit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6" y="2058215"/>
              <a:ext cx="6555116" cy="1442793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323528" y="1356642"/>
              <a:ext cx="5328592" cy="181471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105116" y="2452539"/>
              <a:ext cx="6515753" cy="181471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105115" y="2620608"/>
              <a:ext cx="4970941" cy="159004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34184" y="3585723"/>
            <a:ext cx="6828090" cy="3239466"/>
            <a:chOff x="34184" y="3585723"/>
            <a:chExt cx="6828090" cy="3239466"/>
          </a:xfrm>
        </p:grpSpPr>
        <p:sp>
          <p:nvSpPr>
            <p:cNvPr id="27" name="Rechteck 26"/>
            <p:cNvSpPr/>
            <p:nvPr/>
          </p:nvSpPr>
          <p:spPr>
            <a:xfrm>
              <a:off x="34184" y="3585723"/>
              <a:ext cx="6828090" cy="3239466"/>
            </a:xfrm>
            <a:prstGeom prst="rect">
              <a:avLst/>
            </a:prstGeom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 descr="Bildschirmausschnitt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84" y="3585723"/>
              <a:ext cx="5375384" cy="1067413"/>
            </a:xfrm>
            <a:prstGeom prst="rect">
              <a:avLst/>
            </a:prstGeom>
          </p:spPr>
        </p:pic>
        <p:pic>
          <p:nvPicPr>
            <p:cNvPr id="4" name="Grafik 3" descr="Bildschirmausschnitt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872" y="4581128"/>
              <a:ext cx="3599240" cy="2244061"/>
            </a:xfrm>
            <a:prstGeom prst="rect">
              <a:avLst/>
            </a:prstGeom>
          </p:spPr>
        </p:pic>
        <p:sp>
          <p:nvSpPr>
            <p:cNvPr id="42" name="Rechteck 41"/>
            <p:cNvSpPr/>
            <p:nvPr/>
          </p:nvSpPr>
          <p:spPr>
            <a:xfrm>
              <a:off x="685380" y="3631764"/>
              <a:ext cx="4799320" cy="282418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/>
            <p:cNvSpPr/>
            <p:nvPr/>
          </p:nvSpPr>
          <p:spPr>
            <a:xfrm>
              <a:off x="1980872" y="5517232"/>
              <a:ext cx="3599240" cy="288032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/>
            <p:cNvSpPr/>
            <p:nvPr/>
          </p:nvSpPr>
          <p:spPr>
            <a:xfrm>
              <a:off x="3409772" y="5324030"/>
              <a:ext cx="2170340" cy="193202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/>
            <p:cNvSpPr/>
            <p:nvPr/>
          </p:nvSpPr>
          <p:spPr>
            <a:xfrm>
              <a:off x="1999870" y="5805264"/>
              <a:ext cx="1085170" cy="151646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/>
            <p:cNvSpPr/>
            <p:nvPr/>
          </p:nvSpPr>
          <p:spPr>
            <a:xfrm>
              <a:off x="1999870" y="6521813"/>
              <a:ext cx="3544650" cy="151646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/>
            <p:cNvSpPr/>
            <p:nvPr/>
          </p:nvSpPr>
          <p:spPr>
            <a:xfrm>
              <a:off x="3563888" y="6370167"/>
              <a:ext cx="1980632" cy="151646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/>
            <p:cNvSpPr/>
            <p:nvPr/>
          </p:nvSpPr>
          <p:spPr>
            <a:xfrm>
              <a:off x="2014908" y="6673459"/>
              <a:ext cx="2701107" cy="151730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hteck 8"/>
          <p:cNvSpPr/>
          <p:nvPr/>
        </p:nvSpPr>
        <p:spPr>
          <a:xfrm>
            <a:off x="356027" y="2131642"/>
            <a:ext cx="4214013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400" u="sng" kern="0" dirty="0" smtClean="0">
                <a:cs typeface="Times New Roman" pitchFamily="18" charset="0"/>
              </a:rPr>
              <a:t>Theoretical model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400" kern="0" dirty="0" smtClean="0">
                <a:cs typeface="Times New Roman" pitchFamily="18" charset="0"/>
              </a:rPr>
              <a:t>Some assumptions in security proof may be incorrect or insufficient</a:t>
            </a:r>
          </a:p>
        </p:txBody>
      </p:sp>
      <p:sp>
        <p:nvSpPr>
          <p:cNvPr id="28" name="Rechteck 27"/>
          <p:cNvSpPr/>
          <p:nvPr/>
        </p:nvSpPr>
        <p:spPr>
          <a:xfrm>
            <a:off x="4570042" y="2131642"/>
            <a:ext cx="4063814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400" u="sng" kern="0" dirty="0" smtClean="0">
                <a:cs typeface="Times New Roman" pitchFamily="18" charset="0"/>
              </a:rPr>
              <a:t>Implementation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400" kern="0" dirty="0" smtClean="0">
                <a:cs typeface="Times New Roman" pitchFamily="18" charset="0"/>
              </a:rPr>
              <a:t>Technological deficiencies/imperfections</a:t>
            </a:r>
          </a:p>
          <a:p>
            <a:pPr algn="ctr">
              <a:lnSpc>
                <a:spcPct val="150000"/>
              </a:lnSpc>
              <a:buClr>
                <a:schemeClr val="tx1"/>
              </a:buClr>
            </a:pPr>
            <a:endParaRPr lang="en-US" sz="2400" kern="0" dirty="0" smtClean="0">
              <a:cs typeface="Times New Roman" pitchFamily="18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56028" y="4433297"/>
            <a:ext cx="8277828" cy="11559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chemeClr val="tx1"/>
              </a:buClr>
            </a:pPr>
            <a:r>
              <a:rPr lang="en-US" sz="2200" kern="0" dirty="0">
                <a:cs typeface="Times New Roman" pitchFamily="18" charset="0"/>
              </a:rPr>
              <a:t>→ Eve </a:t>
            </a:r>
            <a:r>
              <a:rPr lang="en-US" sz="2200" kern="0" dirty="0" smtClean="0">
                <a:cs typeface="Times New Roman" pitchFamily="18" charset="0"/>
              </a:rPr>
              <a:t>obtains a </a:t>
            </a:r>
            <a:r>
              <a:rPr lang="en-US" sz="2200" kern="0" dirty="0">
                <a:cs typeface="Times New Roman" pitchFamily="18" charset="0"/>
              </a:rPr>
              <a:t>portion of the secret key while staying concealed</a:t>
            </a:r>
          </a:p>
        </p:txBody>
      </p:sp>
    </p:spTree>
    <p:extLst>
      <p:ext uri="{BB962C8B-B14F-4D97-AF65-F5344CB8AC3E}">
        <p14:creationId xmlns:p14="http://schemas.microsoft.com/office/powerpoint/2010/main" val="391043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animBg="1"/>
      <p:bldP spid="38" grpId="0" animBg="1"/>
      <p:bldP spid="39" grpId="0"/>
      <p:bldP spid="9" grpId="0" animBg="1"/>
      <p:bldP spid="2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Trojan-horse</a:t>
            </a:r>
            <a:r>
              <a:rPr lang="de-DE" dirty="0" smtClean="0"/>
              <a:t> </a:t>
            </a:r>
            <a:r>
              <a:rPr lang="de-DE" dirty="0" err="1" smtClean="0"/>
              <a:t>attack</a:t>
            </a:r>
            <a:r>
              <a:rPr lang="de-DE" dirty="0" smtClean="0"/>
              <a:t> </a:t>
            </a:r>
            <a:r>
              <a:rPr lang="de-DE" dirty="0" err="1" smtClean="0"/>
              <a:t>principle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23898" y="1129224"/>
            <a:ext cx="4248472" cy="10942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7135108" y="1196752"/>
            <a:ext cx="1540678" cy="8709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DE" dirty="0" smtClean="0"/>
              <a:t>Bob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76073" y="2302149"/>
            <a:ext cx="21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Prepares</a:t>
            </a:r>
            <a:r>
              <a:rPr lang="de-DE" sz="1400" dirty="0" smtClean="0"/>
              <a:t> </a:t>
            </a:r>
            <a:r>
              <a:rPr lang="de-DE" sz="1400" dirty="0" err="1" smtClean="0"/>
              <a:t>alphabet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non-orthogonal </a:t>
            </a:r>
            <a:r>
              <a:rPr lang="de-DE" sz="1400" dirty="0" err="1" smtClean="0"/>
              <a:t>quantum</a:t>
            </a:r>
            <a:r>
              <a:rPr lang="de-DE" sz="1400" dirty="0" smtClean="0"/>
              <a:t> </a:t>
            </a:r>
            <a:r>
              <a:rPr lang="de-DE" sz="1400" dirty="0" err="1" smtClean="0"/>
              <a:t>states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sends</a:t>
            </a:r>
            <a:r>
              <a:rPr lang="de-DE" sz="1400" dirty="0" smtClean="0"/>
              <a:t> </a:t>
            </a:r>
            <a:r>
              <a:rPr lang="de-DE" sz="1400" dirty="0" err="1" smtClean="0"/>
              <a:t>them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Bob</a:t>
            </a:r>
          </a:p>
          <a:p>
            <a:pPr algn="ctr"/>
            <a:r>
              <a:rPr lang="de-DE" sz="1400" dirty="0" smtClean="0"/>
              <a:t>(e.g. </a:t>
            </a:r>
            <a:r>
              <a:rPr lang="de-DE" sz="1400" dirty="0" err="1" smtClean="0"/>
              <a:t>two</a:t>
            </a:r>
            <a:r>
              <a:rPr lang="de-DE" sz="1400" dirty="0" smtClean="0"/>
              <a:t> </a:t>
            </a:r>
            <a:r>
              <a:rPr lang="de-DE" sz="1400" dirty="0" err="1" smtClean="0"/>
              <a:t>state</a:t>
            </a:r>
            <a:r>
              <a:rPr lang="de-DE" sz="1400" dirty="0" smtClean="0"/>
              <a:t> </a:t>
            </a:r>
            <a:r>
              <a:rPr lang="de-DE" sz="1400" dirty="0" err="1" smtClean="0"/>
              <a:t>alphabet</a:t>
            </a:r>
            <a:r>
              <a:rPr lang="de-DE" sz="1400" dirty="0" smtClean="0"/>
              <a:t>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67914" y="1586893"/>
            <a:ext cx="67839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Laser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067111" y="1588495"/>
            <a:ext cx="117256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err="1" smtClean="0"/>
              <a:t>modulator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23897" y="112922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Alice</a:t>
            </a:r>
            <a:endParaRPr lang="de-DE" dirty="0"/>
          </a:p>
        </p:txBody>
      </p:sp>
      <p:cxnSp>
        <p:nvCxnSpPr>
          <p:cNvPr id="16" name="Gerade Verbindung 15"/>
          <p:cNvCxnSpPr>
            <a:stCxn id="12" idx="3"/>
            <a:endCxn id="13" idx="1"/>
          </p:cNvCxnSpPr>
          <p:nvPr/>
        </p:nvCxnSpPr>
        <p:spPr>
          <a:xfrm>
            <a:off x="1046305" y="1771559"/>
            <a:ext cx="2020806" cy="160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Gerade Verbindung 20"/>
          <p:cNvCxnSpPr>
            <a:stCxn id="13" idx="3"/>
            <a:endCxn id="33" idx="1"/>
          </p:cNvCxnSpPr>
          <p:nvPr/>
        </p:nvCxnSpPr>
        <p:spPr>
          <a:xfrm>
            <a:off x="4239676" y="1773161"/>
            <a:ext cx="3179686" cy="421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6" name="Gruppieren 35"/>
          <p:cNvGrpSpPr/>
          <p:nvPr/>
        </p:nvGrpSpPr>
        <p:grpSpPr>
          <a:xfrm>
            <a:off x="2614539" y="2150851"/>
            <a:ext cx="1611413" cy="1512168"/>
            <a:chOff x="2116484" y="3450839"/>
            <a:chExt cx="1611413" cy="1512168"/>
          </a:xfrm>
        </p:grpSpPr>
        <p:cxnSp>
          <p:nvCxnSpPr>
            <p:cNvPr id="25" name="Gerade Verbindung mit Pfeil 24"/>
            <p:cNvCxnSpPr/>
            <p:nvPr/>
          </p:nvCxnSpPr>
          <p:spPr>
            <a:xfrm flipV="1">
              <a:off x="2872184" y="3450839"/>
              <a:ext cx="0" cy="1512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/>
            <p:nvPr/>
          </p:nvCxnSpPr>
          <p:spPr>
            <a:xfrm>
              <a:off x="2116484" y="4192224"/>
              <a:ext cx="16114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4497" y="3811636"/>
              <a:ext cx="1095375" cy="79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8" name="Gruppieren 1037"/>
          <p:cNvGrpSpPr/>
          <p:nvPr/>
        </p:nvGrpSpPr>
        <p:grpSpPr>
          <a:xfrm>
            <a:off x="5082389" y="2322553"/>
            <a:ext cx="1966853" cy="1390342"/>
            <a:chOff x="5508104" y="3636082"/>
            <a:chExt cx="2520280" cy="1390342"/>
          </a:xfrm>
        </p:grpSpPr>
        <p:sp>
          <p:nvSpPr>
            <p:cNvPr id="37" name="Rechteck 36"/>
            <p:cNvSpPr/>
            <p:nvPr/>
          </p:nvSpPr>
          <p:spPr>
            <a:xfrm>
              <a:off x="5508104" y="3647786"/>
              <a:ext cx="2520280" cy="137863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dirty="0" smtClean="0"/>
                <a:t>Eve</a:t>
              </a:r>
              <a:endParaRPr lang="de-DE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6649889" y="3636082"/>
              <a:ext cx="2367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endParaRPr lang="de-DE" dirty="0"/>
            </a:p>
          </p:txBody>
        </p:sp>
      </p:grpSp>
      <p:cxnSp>
        <p:nvCxnSpPr>
          <p:cNvPr id="40" name="Gerade Verbindung 39"/>
          <p:cNvCxnSpPr/>
          <p:nvPr/>
        </p:nvCxnSpPr>
        <p:spPr>
          <a:xfrm>
            <a:off x="2160870" y="1676361"/>
            <a:ext cx="0" cy="1870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1" name="Gruppieren 30"/>
          <p:cNvGrpSpPr/>
          <p:nvPr/>
        </p:nvGrpSpPr>
        <p:grpSpPr>
          <a:xfrm>
            <a:off x="5106391" y="1777371"/>
            <a:ext cx="1126136" cy="1699567"/>
            <a:chOff x="5106391" y="1777371"/>
            <a:chExt cx="1126136" cy="1699567"/>
          </a:xfrm>
        </p:grpSpPr>
        <p:sp>
          <p:nvSpPr>
            <p:cNvPr id="44" name="Freihandform 43"/>
            <p:cNvSpPr/>
            <p:nvPr/>
          </p:nvSpPr>
          <p:spPr>
            <a:xfrm>
              <a:off x="5106391" y="1777371"/>
              <a:ext cx="1126136" cy="1699567"/>
            </a:xfrm>
            <a:custGeom>
              <a:avLst/>
              <a:gdLst>
                <a:gd name="connsiteX0" fmla="*/ 0 w 77753"/>
                <a:gd name="connsiteY0" fmla="*/ 0 h 811850"/>
                <a:gd name="connsiteX1" fmla="*/ 76912 w 77753"/>
                <a:gd name="connsiteY1" fmla="*/ 572568 h 811850"/>
                <a:gd name="connsiteX2" fmla="*/ 34183 w 77753"/>
                <a:gd name="connsiteY2" fmla="*/ 811850 h 811850"/>
                <a:gd name="connsiteX0" fmla="*/ 0 w 807115"/>
                <a:gd name="connsiteY0" fmla="*/ 0 h 594611"/>
                <a:gd name="connsiteX1" fmla="*/ 76912 w 807115"/>
                <a:gd name="connsiteY1" fmla="*/ 572568 h 594611"/>
                <a:gd name="connsiteX2" fmla="*/ 806540 w 807115"/>
                <a:gd name="connsiteY2" fmla="*/ 225924 h 594611"/>
                <a:gd name="connsiteX0" fmla="*/ 0 w 807874"/>
                <a:gd name="connsiteY0" fmla="*/ 195701 h 421625"/>
                <a:gd name="connsiteX1" fmla="*/ 511917 w 807874"/>
                <a:gd name="connsiteY1" fmla="*/ 22545 h 421625"/>
                <a:gd name="connsiteX2" fmla="*/ 806540 w 807874"/>
                <a:gd name="connsiteY2" fmla="*/ 421625 h 421625"/>
                <a:gd name="connsiteX0" fmla="*/ 0 w 816611"/>
                <a:gd name="connsiteY0" fmla="*/ 195701 h 421625"/>
                <a:gd name="connsiteX1" fmla="*/ 511917 w 816611"/>
                <a:gd name="connsiteY1" fmla="*/ 22545 h 421625"/>
                <a:gd name="connsiteX2" fmla="*/ 806540 w 816611"/>
                <a:gd name="connsiteY2" fmla="*/ 421625 h 421625"/>
                <a:gd name="connsiteX0" fmla="*/ 0 w 816611"/>
                <a:gd name="connsiteY0" fmla="*/ 173251 h 399175"/>
                <a:gd name="connsiteX1" fmla="*/ 511917 w 816611"/>
                <a:gd name="connsiteY1" fmla="*/ 95 h 399175"/>
                <a:gd name="connsiteX2" fmla="*/ 806540 w 816611"/>
                <a:gd name="connsiteY2" fmla="*/ 399175 h 399175"/>
                <a:gd name="connsiteX0" fmla="*/ 0 w 630180"/>
                <a:gd name="connsiteY0" fmla="*/ 0 h 669807"/>
                <a:gd name="connsiteX1" fmla="*/ 325486 w 630180"/>
                <a:gd name="connsiteY1" fmla="*/ 270727 h 669807"/>
                <a:gd name="connsiteX2" fmla="*/ 620109 w 630180"/>
                <a:gd name="connsiteY2" fmla="*/ 669807 h 669807"/>
                <a:gd name="connsiteX0" fmla="*/ 0 w 630180"/>
                <a:gd name="connsiteY0" fmla="*/ 0 h 634297"/>
                <a:gd name="connsiteX1" fmla="*/ 325486 w 630180"/>
                <a:gd name="connsiteY1" fmla="*/ 235217 h 634297"/>
                <a:gd name="connsiteX2" fmla="*/ 620109 w 630180"/>
                <a:gd name="connsiteY2" fmla="*/ 634297 h 634297"/>
                <a:gd name="connsiteX0" fmla="*/ 0 w 1242739"/>
                <a:gd name="connsiteY0" fmla="*/ 0 h 1451042"/>
                <a:gd name="connsiteX1" fmla="*/ 938045 w 1242739"/>
                <a:gd name="connsiteY1" fmla="*/ 1051962 h 1451042"/>
                <a:gd name="connsiteX2" fmla="*/ 1232668 w 1242739"/>
                <a:gd name="connsiteY2" fmla="*/ 1451042 h 1451042"/>
                <a:gd name="connsiteX0" fmla="*/ 0 w 1482436"/>
                <a:gd name="connsiteY0" fmla="*/ 0 h 1530941"/>
                <a:gd name="connsiteX1" fmla="*/ 1177742 w 1482436"/>
                <a:gd name="connsiteY1" fmla="*/ 1131861 h 1530941"/>
                <a:gd name="connsiteX2" fmla="*/ 1472365 w 1482436"/>
                <a:gd name="connsiteY2" fmla="*/ 1530941 h 1530941"/>
                <a:gd name="connsiteX0" fmla="*/ 0 w 1482436"/>
                <a:gd name="connsiteY0" fmla="*/ 3305 h 1534246"/>
                <a:gd name="connsiteX1" fmla="*/ 1177742 w 1482436"/>
                <a:gd name="connsiteY1" fmla="*/ 1135166 h 1534246"/>
                <a:gd name="connsiteX2" fmla="*/ 1472365 w 1482436"/>
                <a:gd name="connsiteY2" fmla="*/ 1534246 h 1534246"/>
                <a:gd name="connsiteX0" fmla="*/ 0 w 1539484"/>
                <a:gd name="connsiteY0" fmla="*/ 3305 h 1587513"/>
                <a:gd name="connsiteX1" fmla="*/ 1177742 w 1539484"/>
                <a:gd name="connsiteY1" fmla="*/ 1135166 h 1587513"/>
                <a:gd name="connsiteX2" fmla="*/ 1534509 w 1539484"/>
                <a:gd name="connsiteY2" fmla="*/ 1587513 h 1587513"/>
                <a:gd name="connsiteX0" fmla="*/ 0 w 1534942"/>
                <a:gd name="connsiteY0" fmla="*/ 3283 h 1587491"/>
                <a:gd name="connsiteX1" fmla="*/ 236709 w 1534942"/>
                <a:gd name="connsiteY1" fmla="*/ 1144021 h 1587491"/>
                <a:gd name="connsiteX2" fmla="*/ 1534509 w 1534942"/>
                <a:gd name="connsiteY2" fmla="*/ 1587491 h 1587491"/>
                <a:gd name="connsiteX0" fmla="*/ 0 w 799227"/>
                <a:gd name="connsiteY0" fmla="*/ 3283 h 1791677"/>
                <a:gd name="connsiteX1" fmla="*/ 236709 w 799227"/>
                <a:gd name="connsiteY1" fmla="*/ 1144021 h 1791677"/>
                <a:gd name="connsiteX2" fmla="*/ 797662 w 799227"/>
                <a:gd name="connsiteY2" fmla="*/ 1791677 h 1791677"/>
                <a:gd name="connsiteX0" fmla="*/ 0 w 799227"/>
                <a:gd name="connsiteY0" fmla="*/ 3171 h 1791565"/>
                <a:gd name="connsiteX1" fmla="*/ 236709 w 799227"/>
                <a:gd name="connsiteY1" fmla="*/ 1188297 h 1791565"/>
                <a:gd name="connsiteX2" fmla="*/ 797662 w 799227"/>
                <a:gd name="connsiteY2" fmla="*/ 1791565 h 1791565"/>
                <a:gd name="connsiteX0" fmla="*/ 0 w 798592"/>
                <a:gd name="connsiteY0" fmla="*/ 4717 h 1793111"/>
                <a:gd name="connsiteX1" fmla="*/ 236709 w 798592"/>
                <a:gd name="connsiteY1" fmla="*/ 1189843 h 1793111"/>
                <a:gd name="connsiteX2" fmla="*/ 797662 w 798592"/>
                <a:gd name="connsiteY2" fmla="*/ 1793111 h 1793111"/>
                <a:gd name="connsiteX0" fmla="*/ 0 w 1135599"/>
                <a:gd name="connsiteY0" fmla="*/ 4078 h 1783594"/>
                <a:gd name="connsiteX1" fmla="*/ 236709 w 1135599"/>
                <a:gd name="connsiteY1" fmla="*/ 1189204 h 1783594"/>
                <a:gd name="connsiteX2" fmla="*/ 1135014 w 1135599"/>
                <a:gd name="connsiteY2" fmla="*/ 1783594 h 1783594"/>
                <a:gd name="connsiteX0" fmla="*/ 0 w 1135014"/>
                <a:gd name="connsiteY0" fmla="*/ 4078 h 1794739"/>
                <a:gd name="connsiteX1" fmla="*/ 236709 w 1135014"/>
                <a:gd name="connsiteY1" fmla="*/ 1189204 h 1794739"/>
                <a:gd name="connsiteX2" fmla="*/ 1135014 w 1135014"/>
                <a:gd name="connsiteY2" fmla="*/ 1783594 h 1794739"/>
                <a:gd name="connsiteX0" fmla="*/ 0 w 1135014"/>
                <a:gd name="connsiteY0" fmla="*/ 4502 h 1798024"/>
                <a:gd name="connsiteX1" fmla="*/ 236709 w 1135014"/>
                <a:gd name="connsiteY1" fmla="*/ 1189628 h 1798024"/>
                <a:gd name="connsiteX2" fmla="*/ 1135014 w 1135014"/>
                <a:gd name="connsiteY2" fmla="*/ 1784018 h 1798024"/>
                <a:gd name="connsiteX0" fmla="*/ 0 w 1135014"/>
                <a:gd name="connsiteY0" fmla="*/ 4545 h 1798394"/>
                <a:gd name="connsiteX1" fmla="*/ 236709 w 1135014"/>
                <a:gd name="connsiteY1" fmla="*/ 1189671 h 1798394"/>
                <a:gd name="connsiteX2" fmla="*/ 1135014 w 1135014"/>
                <a:gd name="connsiteY2" fmla="*/ 1784061 h 1798394"/>
                <a:gd name="connsiteX0" fmla="*/ 0 w 1126136"/>
                <a:gd name="connsiteY0" fmla="*/ 4432 h 1697065"/>
                <a:gd name="connsiteX1" fmla="*/ 227831 w 1126136"/>
                <a:gd name="connsiteY1" fmla="*/ 1091904 h 1697065"/>
                <a:gd name="connsiteX2" fmla="*/ 1126136 w 1126136"/>
                <a:gd name="connsiteY2" fmla="*/ 1686294 h 1697065"/>
                <a:gd name="connsiteX0" fmla="*/ 0 w 1126136"/>
                <a:gd name="connsiteY0" fmla="*/ 4740 h 1698942"/>
                <a:gd name="connsiteX1" fmla="*/ 227831 w 1126136"/>
                <a:gd name="connsiteY1" fmla="*/ 1092212 h 1698942"/>
                <a:gd name="connsiteX2" fmla="*/ 1126136 w 1126136"/>
                <a:gd name="connsiteY2" fmla="*/ 1686602 h 1698942"/>
                <a:gd name="connsiteX0" fmla="*/ 0 w 1126136"/>
                <a:gd name="connsiteY0" fmla="*/ 4836 h 1699567"/>
                <a:gd name="connsiteX1" fmla="*/ 227831 w 1126136"/>
                <a:gd name="connsiteY1" fmla="*/ 1092308 h 1699567"/>
                <a:gd name="connsiteX2" fmla="*/ 1126136 w 1126136"/>
                <a:gd name="connsiteY2" fmla="*/ 1686698 h 169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136" h="1699567">
                  <a:moveTo>
                    <a:pt x="0" y="4836"/>
                  </a:moveTo>
                  <a:cubicBezTo>
                    <a:pt x="905619" y="-69497"/>
                    <a:pt x="315349" y="732100"/>
                    <a:pt x="227831" y="1092308"/>
                  </a:cubicBezTo>
                  <a:cubicBezTo>
                    <a:pt x="140313" y="1452516"/>
                    <a:pt x="-181301" y="1767876"/>
                    <a:pt x="1126136" y="168669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Freihandform 44"/>
            <p:cNvSpPr/>
            <p:nvPr/>
          </p:nvSpPr>
          <p:spPr>
            <a:xfrm>
              <a:off x="5410482" y="2550030"/>
              <a:ext cx="709198" cy="356905"/>
            </a:xfrm>
            <a:custGeom>
              <a:avLst/>
              <a:gdLst>
                <a:gd name="connsiteX0" fmla="*/ 0 w 752030"/>
                <a:gd name="connsiteY0" fmla="*/ 0 h 388273"/>
                <a:gd name="connsiteX1" fmla="*/ 273465 w 752030"/>
                <a:gd name="connsiteY1" fmla="*/ 341832 h 388273"/>
                <a:gd name="connsiteX2" fmla="*/ 752030 w 752030"/>
                <a:gd name="connsiteY2" fmla="*/ 376015 h 388273"/>
                <a:gd name="connsiteX0" fmla="*/ 0 w 991727"/>
                <a:gd name="connsiteY0" fmla="*/ 0 h 166331"/>
                <a:gd name="connsiteX1" fmla="*/ 513162 w 991727"/>
                <a:gd name="connsiteY1" fmla="*/ 119890 h 166331"/>
                <a:gd name="connsiteX2" fmla="*/ 991727 w 991727"/>
                <a:gd name="connsiteY2" fmla="*/ 154073 h 166331"/>
                <a:gd name="connsiteX0" fmla="*/ 0 w 991727"/>
                <a:gd name="connsiteY0" fmla="*/ 0 h 166331"/>
                <a:gd name="connsiteX1" fmla="*/ 513162 w 991727"/>
                <a:gd name="connsiteY1" fmla="*/ 119890 h 166331"/>
                <a:gd name="connsiteX2" fmla="*/ 991727 w 991727"/>
                <a:gd name="connsiteY2" fmla="*/ 154073 h 166331"/>
                <a:gd name="connsiteX0" fmla="*/ 0 w 991727"/>
                <a:gd name="connsiteY0" fmla="*/ 0 h 130820"/>
                <a:gd name="connsiteX1" fmla="*/ 513162 w 991727"/>
                <a:gd name="connsiteY1" fmla="*/ 84379 h 130820"/>
                <a:gd name="connsiteX2" fmla="*/ 991727 w 991727"/>
                <a:gd name="connsiteY2" fmla="*/ 118562 h 130820"/>
                <a:gd name="connsiteX0" fmla="*/ 0 w 1266934"/>
                <a:gd name="connsiteY0" fmla="*/ 0 h 105684"/>
                <a:gd name="connsiteX1" fmla="*/ 513162 w 1266934"/>
                <a:gd name="connsiteY1" fmla="*/ 84379 h 105684"/>
                <a:gd name="connsiteX2" fmla="*/ 1266934 w 1266934"/>
                <a:gd name="connsiteY2" fmla="*/ 38663 h 105684"/>
                <a:gd name="connsiteX0" fmla="*/ 0 w 1266934"/>
                <a:gd name="connsiteY0" fmla="*/ 2629 h 67581"/>
                <a:gd name="connsiteX1" fmla="*/ 1010311 w 1266934"/>
                <a:gd name="connsiteY1" fmla="*/ 33742 h 67581"/>
                <a:gd name="connsiteX2" fmla="*/ 1266934 w 1266934"/>
                <a:gd name="connsiteY2" fmla="*/ 41292 h 67581"/>
                <a:gd name="connsiteX0" fmla="*/ 0 w 672131"/>
                <a:gd name="connsiteY0" fmla="*/ 2629 h 67581"/>
                <a:gd name="connsiteX1" fmla="*/ 415508 w 672131"/>
                <a:gd name="connsiteY1" fmla="*/ 33742 h 67581"/>
                <a:gd name="connsiteX2" fmla="*/ 672131 w 672131"/>
                <a:gd name="connsiteY2" fmla="*/ 41292 h 67581"/>
                <a:gd name="connsiteX0" fmla="*/ 0 w 672131"/>
                <a:gd name="connsiteY0" fmla="*/ 2629 h 62832"/>
                <a:gd name="connsiteX1" fmla="*/ 415508 w 672131"/>
                <a:gd name="connsiteY1" fmla="*/ 33742 h 62832"/>
                <a:gd name="connsiteX2" fmla="*/ 672131 w 672131"/>
                <a:gd name="connsiteY2" fmla="*/ 41292 h 62832"/>
                <a:gd name="connsiteX0" fmla="*/ 0 w 672131"/>
                <a:gd name="connsiteY0" fmla="*/ 0 h 38663"/>
                <a:gd name="connsiteX1" fmla="*/ 415508 w 672131"/>
                <a:gd name="connsiteY1" fmla="*/ 31113 h 38663"/>
                <a:gd name="connsiteX2" fmla="*/ 672131 w 672131"/>
                <a:gd name="connsiteY2" fmla="*/ 38663 h 38663"/>
                <a:gd name="connsiteX0" fmla="*/ 0 w 689886"/>
                <a:gd name="connsiteY0" fmla="*/ 0 h 20907"/>
                <a:gd name="connsiteX1" fmla="*/ 433263 w 689886"/>
                <a:gd name="connsiteY1" fmla="*/ 13357 h 20907"/>
                <a:gd name="connsiteX2" fmla="*/ 689886 w 689886"/>
                <a:gd name="connsiteY2" fmla="*/ 20907 h 20907"/>
                <a:gd name="connsiteX0" fmla="*/ 0 w 689886"/>
                <a:gd name="connsiteY0" fmla="*/ 0 h 41409"/>
                <a:gd name="connsiteX1" fmla="*/ 433263 w 689886"/>
                <a:gd name="connsiteY1" fmla="*/ 33859 h 41409"/>
                <a:gd name="connsiteX2" fmla="*/ 689886 w 689886"/>
                <a:gd name="connsiteY2" fmla="*/ 41409 h 41409"/>
                <a:gd name="connsiteX0" fmla="*/ 0 w 685786"/>
                <a:gd name="connsiteY0" fmla="*/ 0 h 37309"/>
                <a:gd name="connsiteX1" fmla="*/ 429163 w 685786"/>
                <a:gd name="connsiteY1" fmla="*/ 29759 h 37309"/>
                <a:gd name="connsiteX2" fmla="*/ 685786 w 685786"/>
                <a:gd name="connsiteY2" fmla="*/ 37309 h 37309"/>
                <a:gd name="connsiteX0" fmla="*/ 0 w 774563"/>
                <a:gd name="connsiteY0" fmla="*/ 0 h 367499"/>
                <a:gd name="connsiteX1" fmla="*/ 517940 w 774563"/>
                <a:gd name="connsiteY1" fmla="*/ 340477 h 367499"/>
                <a:gd name="connsiteX2" fmla="*/ 774563 w 774563"/>
                <a:gd name="connsiteY2" fmla="*/ 348027 h 367499"/>
                <a:gd name="connsiteX0" fmla="*/ 6856 w 781419"/>
                <a:gd name="connsiteY0" fmla="*/ 0 h 367499"/>
                <a:gd name="connsiteX1" fmla="*/ 524796 w 781419"/>
                <a:gd name="connsiteY1" fmla="*/ 340477 h 367499"/>
                <a:gd name="connsiteX2" fmla="*/ 781419 w 781419"/>
                <a:gd name="connsiteY2" fmla="*/ 348027 h 367499"/>
                <a:gd name="connsiteX0" fmla="*/ 12049 w 786612"/>
                <a:gd name="connsiteY0" fmla="*/ 0 h 375375"/>
                <a:gd name="connsiteX1" fmla="*/ 529989 w 786612"/>
                <a:gd name="connsiteY1" fmla="*/ 340477 h 375375"/>
                <a:gd name="connsiteX2" fmla="*/ 786612 w 786612"/>
                <a:gd name="connsiteY2" fmla="*/ 348027 h 375375"/>
                <a:gd name="connsiteX0" fmla="*/ 0 w 774563"/>
                <a:gd name="connsiteY0" fmla="*/ 0 h 348027"/>
                <a:gd name="connsiteX1" fmla="*/ 774563 w 774563"/>
                <a:gd name="connsiteY1" fmla="*/ 348027 h 348027"/>
                <a:gd name="connsiteX0" fmla="*/ 0 w 774563"/>
                <a:gd name="connsiteY0" fmla="*/ 0 h 348027"/>
                <a:gd name="connsiteX1" fmla="*/ 774563 w 774563"/>
                <a:gd name="connsiteY1" fmla="*/ 348027 h 348027"/>
                <a:gd name="connsiteX0" fmla="*/ 0 w 774563"/>
                <a:gd name="connsiteY0" fmla="*/ 0 h 348027"/>
                <a:gd name="connsiteX1" fmla="*/ 774563 w 774563"/>
                <a:gd name="connsiteY1" fmla="*/ 348027 h 348027"/>
                <a:gd name="connsiteX0" fmla="*/ 12910 w 787473"/>
                <a:gd name="connsiteY0" fmla="*/ 0 h 348027"/>
                <a:gd name="connsiteX1" fmla="*/ 787473 w 787473"/>
                <a:gd name="connsiteY1" fmla="*/ 348027 h 348027"/>
                <a:gd name="connsiteX0" fmla="*/ 15189 w 718731"/>
                <a:gd name="connsiteY0" fmla="*/ 0 h 356905"/>
                <a:gd name="connsiteX1" fmla="*/ 718731 w 718731"/>
                <a:gd name="connsiteY1" fmla="*/ 356905 h 356905"/>
                <a:gd name="connsiteX0" fmla="*/ 17036 w 676190"/>
                <a:gd name="connsiteY0" fmla="*/ 0 h 356905"/>
                <a:gd name="connsiteX1" fmla="*/ 676190 w 676190"/>
                <a:gd name="connsiteY1" fmla="*/ 356905 h 356905"/>
                <a:gd name="connsiteX0" fmla="*/ 50044 w 709198"/>
                <a:gd name="connsiteY0" fmla="*/ 0 h 356905"/>
                <a:gd name="connsiteX1" fmla="*/ 709198 w 709198"/>
                <a:gd name="connsiteY1" fmla="*/ 356905 h 3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9198" h="356905">
                  <a:moveTo>
                    <a:pt x="50044" y="0"/>
                  </a:moveTo>
                  <a:cubicBezTo>
                    <a:pt x="-135651" y="346827"/>
                    <a:pt x="220191" y="347428"/>
                    <a:pt x="709198" y="35690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9" name="Gerade Verbindung mit Pfeil 48"/>
          <p:cNvCxnSpPr>
            <a:stCxn id="51" idx="2"/>
          </p:cNvCxnSpPr>
          <p:nvPr/>
        </p:nvCxnSpPr>
        <p:spPr>
          <a:xfrm flipH="1">
            <a:off x="2160874" y="1508804"/>
            <a:ext cx="134276" cy="2611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1273171" y="1201027"/>
            <a:ext cx="2043957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dirty="0" smtClean="0"/>
              <a:t>Source </a:t>
            </a:r>
            <a:r>
              <a:rPr lang="de-DE" sz="1400" dirty="0" err="1" smtClean="0"/>
              <a:t>of</a:t>
            </a:r>
            <a:r>
              <a:rPr lang="de-DE" sz="1400" dirty="0" smtClean="0"/>
              <a:t> back-</a:t>
            </a:r>
            <a:r>
              <a:rPr lang="de-DE" sz="1400" dirty="0" err="1" smtClean="0"/>
              <a:t>reflection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5992200" y="2722269"/>
            <a:ext cx="98469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Receiver</a:t>
            </a:r>
            <a:endParaRPr lang="de-DE" dirty="0"/>
          </a:p>
        </p:txBody>
      </p:sp>
      <p:sp>
        <p:nvSpPr>
          <p:cNvPr id="48" name="Inhaltsplatzhalter 2"/>
          <p:cNvSpPr txBox="1">
            <a:spLocks/>
          </p:cNvSpPr>
          <p:nvPr/>
        </p:nvSpPr>
        <p:spPr>
          <a:xfrm>
            <a:off x="786408" y="4104987"/>
            <a:ext cx="7571184" cy="17274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 smtClean="0">
                <a:ea typeface="Cambria Math" pitchFamily="18" charset="0"/>
                <a:cs typeface="Times New Roman" pitchFamily="18" charset="0"/>
              </a:rPr>
              <a:t>When</a:t>
            </a:r>
            <a:r>
              <a:rPr lang="en-US" dirty="0" smtClean="0">
                <a:ea typeface="Cambria Math" pitchFamily="18" charset="0"/>
                <a:cs typeface="Times New Roman" pitchFamily="18" charset="0"/>
              </a:rPr>
              <a:t> to send in the pulse/expect the reflection to return? </a:t>
            </a:r>
            <a:r>
              <a:rPr lang="en-US" dirty="0" smtClean="0">
                <a:solidFill>
                  <a:srgbClr val="FF0000"/>
                </a:solidFill>
                <a:ea typeface="Cambria Math" pitchFamily="18" charset="0"/>
                <a:cs typeface="Times New Roman" pitchFamily="18" charset="0"/>
              </a:rPr>
              <a:t>[Timing]</a:t>
            </a:r>
            <a:endParaRPr lang="en-US" dirty="0" smtClean="0">
              <a:ea typeface="Cambria Math" pitchFamily="18" charset="0"/>
              <a:cs typeface="Times New Roman" pitchFamily="18" charset="0"/>
            </a:endParaRPr>
          </a:p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endParaRPr lang="en-US" sz="800" dirty="0" smtClean="0">
              <a:ea typeface="Cambria Math" pitchFamily="18" charset="0"/>
              <a:cs typeface="Times New Roman" pitchFamily="18" charset="0"/>
            </a:endParaRPr>
          </a:p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 smtClean="0">
                <a:ea typeface="Cambria Math" pitchFamily="18" charset="0"/>
                <a:cs typeface="Times New Roman" pitchFamily="18" charset="0"/>
              </a:rPr>
              <a:t>What</a:t>
            </a:r>
            <a:r>
              <a:rPr lang="en-US" dirty="0" smtClean="0">
                <a:ea typeface="Cambria Math" pitchFamily="18" charset="0"/>
                <a:cs typeface="Times New Roman" pitchFamily="18" charset="0"/>
              </a:rPr>
              <a:t> is the no. of photons per pulse (</a:t>
            </a:r>
            <a:r>
              <a:rPr lang="en-US" b="1" i="1" dirty="0" smtClean="0">
                <a:ea typeface="Cambria Math" pitchFamily="18" charset="0"/>
                <a:cs typeface="Times New Roman" pitchFamily="18" charset="0"/>
              </a:rPr>
              <a:t>n</a:t>
            </a:r>
            <a:r>
              <a:rPr lang="en-US" dirty="0" smtClean="0">
                <a:ea typeface="Cambria Math" pitchFamily="18" charset="0"/>
                <a:cs typeface="Times New Roman" pitchFamily="18" charset="0"/>
              </a:rPr>
              <a:t>) needed? </a:t>
            </a:r>
            <a:r>
              <a:rPr lang="en-US" dirty="0" smtClean="0">
                <a:solidFill>
                  <a:srgbClr val="FF0000"/>
                </a:solidFill>
                <a:ea typeface="Cambria Math" pitchFamily="18" charset="0"/>
                <a:cs typeface="Times New Roman" pitchFamily="18" charset="0"/>
              </a:rPr>
              <a:t>[Brightness/Color]</a:t>
            </a:r>
          </a:p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endParaRPr lang="en-US" sz="800" dirty="0" smtClean="0">
              <a:ea typeface="Cambria Math" pitchFamily="18" charset="0"/>
              <a:cs typeface="Times New Roman" pitchFamily="18" charset="0"/>
            </a:endParaRPr>
          </a:p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 smtClean="0">
                <a:ea typeface="Cambria Math" pitchFamily="18" charset="0"/>
                <a:cs typeface="Times New Roman" pitchFamily="18" charset="0"/>
              </a:rPr>
              <a:t>Which </a:t>
            </a:r>
            <a:r>
              <a:rPr lang="en-US" dirty="0" smtClean="0">
                <a:ea typeface="Cambria Math" pitchFamily="18" charset="0"/>
                <a:cs typeface="Times New Roman" pitchFamily="18" charset="0"/>
              </a:rPr>
              <a:t>property of the back-reflection to measure? </a:t>
            </a:r>
            <a:r>
              <a:rPr lang="en-US" dirty="0" smtClean="0">
                <a:solidFill>
                  <a:srgbClr val="FF0000"/>
                </a:solidFill>
                <a:ea typeface="Cambria Math" pitchFamily="18" charset="0"/>
                <a:cs typeface="Times New Roman" pitchFamily="18" charset="0"/>
              </a:rPr>
              <a:t>[Tomography]</a:t>
            </a:r>
          </a:p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endParaRPr lang="en-US" sz="800" dirty="0" smtClean="0">
              <a:solidFill>
                <a:srgbClr val="FF0000"/>
              </a:solidFill>
              <a:ea typeface="Cambria Math" pitchFamily="18" charset="0"/>
              <a:cs typeface="Times New Roman" pitchFamily="18" charset="0"/>
            </a:endParaRPr>
          </a:p>
          <a:p>
            <a:pPr eaLnBrk="0" hangingPunct="0"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 smtClean="0">
                <a:ea typeface="Cambria Math" pitchFamily="18" charset="0"/>
                <a:cs typeface="Times New Roman" pitchFamily="18" charset="0"/>
              </a:rPr>
              <a:t>How</a:t>
            </a:r>
            <a:r>
              <a:rPr lang="en-US" dirty="0" smtClean="0">
                <a:ea typeface="Cambria Math" pitchFamily="18" charset="0"/>
                <a:cs typeface="Times New Roman" pitchFamily="18" charset="0"/>
              </a:rPr>
              <a:t> to avoid being discovered by Bob/Alice?</a:t>
            </a:r>
            <a:r>
              <a:rPr lang="en-US" dirty="0" smtClean="0">
                <a:solidFill>
                  <a:srgbClr val="FF0000"/>
                </a:solidFill>
                <a:ea typeface="Cambria Math" pitchFamily="18" charset="0"/>
                <a:cs typeface="Times New Roman" pitchFamily="18" charset="0"/>
              </a:rPr>
              <a:t> [Monitors/QBER]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-7352" y="5931277"/>
            <a:ext cx="91513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D.S. Bethune and W.P. Risk, IEEE J. Quant. Elec. </a:t>
            </a:r>
            <a:r>
              <a:rPr lang="da-DK" sz="1400" b="1" dirty="0">
                <a:solidFill>
                  <a:schemeClr val="bg1">
                    <a:lumMod val="65000"/>
                  </a:schemeClr>
                </a:solidFill>
              </a:rPr>
              <a:t>36</a:t>
            </a:r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, 3 (2000</a:t>
            </a:r>
            <a:r>
              <a:rPr lang="da-DK" sz="14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A. Vakhitov et al., J. Mod. Opt. </a:t>
            </a:r>
            <a:r>
              <a:rPr lang="da-DK" sz="1400" b="1" dirty="0">
                <a:solidFill>
                  <a:schemeClr val="bg1">
                    <a:lumMod val="65000"/>
                  </a:schemeClr>
                </a:solidFill>
              </a:rPr>
              <a:t>48</a:t>
            </a:r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, 2023 (2001)</a:t>
            </a:r>
          </a:p>
          <a:p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N. Gisin et al., Phys. Rev. A. </a:t>
            </a:r>
            <a:r>
              <a:rPr lang="da-DK" sz="1400" b="1" dirty="0">
                <a:solidFill>
                  <a:schemeClr val="bg1">
                    <a:lumMod val="65000"/>
                  </a:schemeClr>
                </a:solidFill>
              </a:rPr>
              <a:t>73</a:t>
            </a:r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, 022320 (2006</a:t>
            </a:r>
            <a:r>
              <a:rPr lang="da-DK" sz="14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da-DK" sz="1400" dirty="0">
                <a:solidFill>
                  <a:schemeClr val="bg1">
                    <a:lumMod val="65000"/>
                  </a:schemeClr>
                </a:solidFill>
              </a:rPr>
              <a:t>N. Jain et al., arXiv: 1406.5813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submitted to NJP (2014)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6124852" y="3249613"/>
            <a:ext cx="67839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Laser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5581968" y="1144202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Quantum</a:t>
            </a:r>
          </a:p>
          <a:p>
            <a:pPr algn="ctr"/>
            <a:r>
              <a:rPr lang="de-DE" dirty="0" err="1" smtClean="0"/>
              <a:t>channel</a:t>
            </a:r>
            <a:endParaRPr lang="de-DE" dirty="0"/>
          </a:p>
        </p:txBody>
      </p:sp>
      <p:sp>
        <p:nvSpPr>
          <p:cNvPr id="53" name="Freihandform 52"/>
          <p:cNvSpPr/>
          <p:nvPr/>
        </p:nvSpPr>
        <p:spPr>
          <a:xfrm rot="60000">
            <a:off x="5762050" y="2953281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7419362" y="1592705"/>
            <a:ext cx="98469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Receiver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8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400" decel="496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3559 0.00139 L -0.07118 -0.00625 L -0.08507 -0.02616 L -0.07118 -0.08842 L -0.04393 -0.18194 L -0.03889 -0.2206 L -0.05677 -0.24259 L -0.09393 -0.24537 L -0.41684 -0.24537 L -0.09427 -0.23287 L -0.06545 -0.22685 L -0.04618 -0.21088 L -0.04497 -0.1743 L -0.06268 -0.10972 L -0.0599 -0.09352 L -0.05417 -0.07222 L -0.02622 -0.06852 L 3.33333E-6 -0.06597 " pathEditMode="relative" rAng="0" ptsTypes="AAAAAAAAAAAAAAAAAAA">
                                      <p:cBhvr>
                                        <p:cTn id="70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1" y="-1219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accel="25000" decel="2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0" fill="hold"/>
                                        <p:tgtEl>
                                          <p:spTgt spid="5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 animBg="1"/>
      <p:bldP spid="13" grpId="0" animBg="1"/>
      <p:bldP spid="14" grpId="0"/>
      <p:bldP spid="51" grpId="0" animBg="1"/>
      <p:bldP spid="47" grpId="0" animBg="1"/>
      <p:bldP spid="48" grpId="0" build="p"/>
      <p:bldP spid="46" grpId="0" animBg="1"/>
      <p:bldP spid="15" grpId="0"/>
      <p:bldP spid="53" grpId="0" animBg="1"/>
      <p:bldP spid="53" grpId="1" animBg="1"/>
      <p:bldP spid="53" grpId="2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reflections</a:t>
            </a:r>
            <a:endParaRPr lang="de-DE" dirty="0"/>
          </a:p>
        </p:txBody>
      </p:sp>
      <p:pic>
        <p:nvPicPr>
          <p:cNvPr id="1026" name="Picture 2" descr="C:\Users\Imran\Documents\QCRYPT 2014\refl surfs\WP_20140830_11_39_02_Pr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7" t="40496" r="39626" b="42314"/>
          <a:stretch/>
        </p:blipFill>
        <p:spPr bwMode="auto">
          <a:xfrm>
            <a:off x="179513" y="1424741"/>
            <a:ext cx="2190603" cy="15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79513" y="3065508"/>
            <a:ext cx="231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Open FC/PC </a:t>
            </a:r>
            <a:r>
              <a:rPr lang="de-DE" dirty="0" err="1" smtClean="0"/>
              <a:t>connector</a:t>
            </a:r>
            <a:endParaRPr lang="de-DE" dirty="0" smtClean="0"/>
          </a:p>
          <a:p>
            <a:r>
              <a:rPr lang="de-DE" dirty="0" err="1" smtClean="0"/>
              <a:t>Reflectance</a:t>
            </a:r>
            <a:r>
              <a:rPr lang="de-DE" dirty="0" smtClean="0"/>
              <a:t>: -14 dB</a:t>
            </a:r>
            <a:endParaRPr lang="de-DE" dirty="0"/>
          </a:p>
        </p:txBody>
      </p:sp>
      <p:pic>
        <p:nvPicPr>
          <p:cNvPr id="1027" name="Picture 3" descr="C:\Users\Imran\Documents\QCRYPT 2014\refl surfs\WP_20140830_11_39_44_Pr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4" t="44000" r="44498" b="18853"/>
          <a:stretch/>
        </p:blipFill>
        <p:spPr bwMode="auto">
          <a:xfrm rot="10800000">
            <a:off x="2788342" y="1424828"/>
            <a:ext cx="2215705" cy="15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669385" y="3065508"/>
            <a:ext cx="2437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Open FC/APC </a:t>
            </a:r>
            <a:r>
              <a:rPr lang="de-DE" dirty="0" err="1" smtClean="0"/>
              <a:t>connector</a:t>
            </a:r>
            <a:endParaRPr lang="de-DE" dirty="0" smtClean="0"/>
          </a:p>
          <a:p>
            <a:r>
              <a:rPr lang="de-DE" dirty="0" err="1" smtClean="0"/>
              <a:t>Reflectance</a:t>
            </a:r>
            <a:r>
              <a:rPr lang="de-DE" dirty="0" smtClean="0"/>
              <a:t>: -45 dB</a:t>
            </a:r>
            <a:endParaRPr lang="de-DE" dirty="0"/>
          </a:p>
        </p:txBody>
      </p:sp>
      <p:pic>
        <p:nvPicPr>
          <p:cNvPr id="1028" name="Picture 4" descr="C:\Users\Imran\Documents\QCRYPT 2014\refl surfs\WP_20140830_11_40_15_Pr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7" t="32421" r="9757" b="38565"/>
          <a:stretch/>
        </p:blipFill>
        <p:spPr bwMode="auto">
          <a:xfrm>
            <a:off x="179513" y="4293095"/>
            <a:ext cx="4390857" cy="98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79513" y="5383322"/>
            <a:ext cx="255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Closed</a:t>
            </a:r>
            <a:r>
              <a:rPr lang="de-DE" dirty="0" smtClean="0"/>
              <a:t> FC/APC </a:t>
            </a:r>
            <a:r>
              <a:rPr lang="de-DE" dirty="0" err="1" smtClean="0"/>
              <a:t>connector</a:t>
            </a:r>
            <a:endParaRPr lang="de-DE" dirty="0" smtClean="0"/>
          </a:p>
          <a:p>
            <a:r>
              <a:rPr lang="de-DE" dirty="0" err="1" smtClean="0"/>
              <a:t>Reflectance</a:t>
            </a:r>
            <a:r>
              <a:rPr lang="de-DE" dirty="0" smtClean="0"/>
              <a:t>: -60 dB</a:t>
            </a:r>
            <a:endParaRPr lang="de-DE" dirty="0"/>
          </a:p>
        </p:txBody>
      </p:sp>
      <p:pic>
        <p:nvPicPr>
          <p:cNvPr id="1029" name="Picture 5" descr="C:\Users\Imran\Documents\QCRYPT 2014\refl surfs\WP_20140830_11_43_02_Pr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19792" r="14255" b="53666"/>
          <a:stretch/>
        </p:blipFill>
        <p:spPr bwMode="auto">
          <a:xfrm>
            <a:off x="4858450" y="4293095"/>
            <a:ext cx="4213964" cy="98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4858783" y="5352865"/>
            <a:ext cx="24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Electro-optic</a:t>
            </a:r>
            <a:r>
              <a:rPr lang="de-DE" dirty="0" smtClean="0"/>
              <a:t> </a:t>
            </a:r>
            <a:r>
              <a:rPr lang="de-DE" dirty="0" err="1" smtClean="0"/>
              <a:t>modulator</a:t>
            </a:r>
            <a:endParaRPr lang="de-DE" dirty="0" smtClean="0"/>
          </a:p>
          <a:p>
            <a:r>
              <a:rPr lang="de-DE" dirty="0" err="1" smtClean="0"/>
              <a:t>Reflectance</a:t>
            </a:r>
            <a:r>
              <a:rPr lang="de-DE" dirty="0" smtClean="0"/>
              <a:t>: -45 dB</a:t>
            </a:r>
            <a:endParaRPr lang="de-DE" dirty="0"/>
          </a:p>
        </p:txBody>
      </p:sp>
      <p:pic>
        <p:nvPicPr>
          <p:cNvPr id="1030" name="Picture 6" descr="C:\Users\Imran\Documents\QCRYPT 2014\refl surfs\WP_20140830_11_43_52_Pr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7" t="23830" r="31559" b="28435"/>
          <a:stretch/>
        </p:blipFill>
        <p:spPr bwMode="auto">
          <a:xfrm rot="16200000">
            <a:off x="6396362" y="332777"/>
            <a:ext cx="1584000" cy="3768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5304310" y="3070701"/>
            <a:ext cx="204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Laser </a:t>
            </a:r>
            <a:r>
              <a:rPr lang="de-DE" dirty="0" err="1" smtClean="0"/>
              <a:t>surface</a:t>
            </a:r>
            <a:endParaRPr lang="de-DE" dirty="0" smtClean="0"/>
          </a:p>
          <a:p>
            <a:r>
              <a:rPr lang="de-DE" dirty="0" err="1" smtClean="0"/>
              <a:t>Reflectance</a:t>
            </a:r>
            <a:r>
              <a:rPr lang="de-DE" dirty="0" smtClean="0"/>
              <a:t>: -60 dB 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40233" y="2660496"/>
            <a:ext cx="875383" cy="259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flat</a:t>
            </a:r>
            <a:endParaRPr lang="de-DE" dirty="0"/>
          </a:p>
        </p:txBody>
      </p:sp>
      <p:sp>
        <p:nvSpPr>
          <p:cNvPr id="7" name="Freihandform 6"/>
          <p:cNvSpPr/>
          <p:nvPr/>
        </p:nvSpPr>
        <p:spPr>
          <a:xfrm>
            <a:off x="2858047" y="2666226"/>
            <a:ext cx="936104" cy="259692"/>
          </a:xfrm>
          <a:custGeom>
            <a:avLst/>
            <a:gdLst>
              <a:gd name="connsiteX0" fmla="*/ 0 w 1417833"/>
              <a:gd name="connsiteY0" fmla="*/ 0 h 369869"/>
              <a:gd name="connsiteX1" fmla="*/ 1243173 w 1417833"/>
              <a:gd name="connsiteY1" fmla="*/ 0 h 369869"/>
              <a:gd name="connsiteX2" fmla="*/ 1417833 w 1417833"/>
              <a:gd name="connsiteY2" fmla="*/ 369869 h 369869"/>
              <a:gd name="connsiteX3" fmla="*/ 20548 w 1417833"/>
              <a:gd name="connsiteY3" fmla="*/ 369869 h 369869"/>
              <a:gd name="connsiteX4" fmla="*/ 0 w 1417833"/>
              <a:gd name="connsiteY4" fmla="*/ 0 h 369869"/>
              <a:gd name="connsiteX0" fmla="*/ 0 w 1417833"/>
              <a:gd name="connsiteY0" fmla="*/ 0 h 372754"/>
              <a:gd name="connsiteX1" fmla="*/ 1243173 w 1417833"/>
              <a:gd name="connsiteY1" fmla="*/ 0 h 372754"/>
              <a:gd name="connsiteX2" fmla="*/ 1417833 w 1417833"/>
              <a:gd name="connsiteY2" fmla="*/ 369869 h 372754"/>
              <a:gd name="connsiteX3" fmla="*/ 356 w 1417833"/>
              <a:gd name="connsiteY3" fmla="*/ 372754 h 372754"/>
              <a:gd name="connsiteX4" fmla="*/ 0 w 1417833"/>
              <a:gd name="connsiteY4" fmla="*/ 0 h 37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7833" h="372754">
                <a:moveTo>
                  <a:pt x="0" y="0"/>
                </a:moveTo>
                <a:lnTo>
                  <a:pt x="1243173" y="0"/>
                </a:lnTo>
                <a:lnTo>
                  <a:pt x="1417833" y="369869"/>
                </a:lnTo>
                <a:lnTo>
                  <a:pt x="356" y="372754"/>
                </a:lnTo>
                <a:cubicBezTo>
                  <a:pt x="237" y="248503"/>
                  <a:pt x="119" y="124251"/>
                  <a:pt x="0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angled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278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0" grpId="0"/>
      <p:bldP spid="12" grpId="0"/>
      <p:bldP spid="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Eve vs Alice and Bob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51520" y="1092719"/>
            <a:ext cx="874335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400" dirty="0" err="1" smtClean="0"/>
              <a:t>Eve‘s</a:t>
            </a:r>
            <a:r>
              <a:rPr lang="de-DE" sz="2400" dirty="0" smtClean="0"/>
              <a:t> </a:t>
            </a:r>
            <a:r>
              <a:rPr lang="de-DE" sz="2400" dirty="0" err="1" smtClean="0"/>
              <a:t>task</a:t>
            </a:r>
            <a:r>
              <a:rPr lang="de-DE" sz="2400" dirty="0" smtClean="0"/>
              <a:t>: </a:t>
            </a:r>
            <a:r>
              <a:rPr lang="en-US" sz="2400" kern="0" dirty="0">
                <a:cs typeface="Times New Roman" pitchFamily="18" charset="0"/>
              </a:rPr>
              <a:t>obtain a portion of the secret key while staying </a:t>
            </a:r>
            <a:r>
              <a:rPr lang="en-US" sz="2400" kern="0" dirty="0" smtClean="0">
                <a:cs typeface="Times New Roman" pitchFamily="18" charset="0"/>
              </a:rPr>
              <a:t>concealed</a:t>
            </a:r>
            <a:endParaRPr lang="en-US" sz="2400" kern="0" dirty="0">
              <a:cs typeface="Times New Roman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844754" y="1783182"/>
            <a:ext cx="3167406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plays</a:t>
            </a:r>
            <a:r>
              <a:rPr lang="de-DE" sz="2400" dirty="0" smtClean="0"/>
              <a:t> </a:t>
            </a:r>
            <a:r>
              <a:rPr lang="de-DE" sz="2400" dirty="0" err="1" smtClean="0"/>
              <a:t>against</a:t>
            </a:r>
            <a:r>
              <a:rPr lang="de-DE" sz="2400" dirty="0" smtClean="0"/>
              <a:t> Eve?</a:t>
            </a:r>
            <a:endParaRPr lang="de-DE" sz="2400" dirty="0"/>
          </a:p>
        </p:txBody>
      </p:sp>
      <p:sp>
        <p:nvSpPr>
          <p:cNvPr id="18" name="Rechteck 17"/>
          <p:cNvSpPr/>
          <p:nvPr/>
        </p:nvSpPr>
        <p:spPr>
          <a:xfrm>
            <a:off x="179512" y="2820992"/>
            <a:ext cx="5832648" cy="313932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r>
              <a:rPr lang="en-US" u="sng" dirty="0" smtClean="0"/>
              <a:t>Detection </a:t>
            </a:r>
            <a:r>
              <a:rPr lang="en-US" u="sng" dirty="0"/>
              <a:t>statistics</a:t>
            </a:r>
          </a:p>
          <a:p>
            <a:pPr lvl="0"/>
            <a:r>
              <a:rPr lang="en-US" dirty="0"/>
              <a:t>The deviation of </a:t>
            </a:r>
            <a:r>
              <a:rPr lang="en-US" i="1" dirty="0"/>
              <a:t>observed</a:t>
            </a:r>
            <a:r>
              <a:rPr lang="en-US" dirty="0"/>
              <a:t> detection rate from the </a:t>
            </a:r>
            <a:r>
              <a:rPr lang="en-US" i="1" dirty="0"/>
              <a:t>expected</a:t>
            </a:r>
            <a:r>
              <a:rPr lang="en-US" dirty="0"/>
              <a:t> value in Bob in state measurement was within tolerable limits</a:t>
            </a:r>
            <a:r>
              <a:rPr lang="en-US" dirty="0" smtClean="0"/>
              <a:t>.</a:t>
            </a:r>
          </a:p>
          <a:p>
            <a:pPr lvl="0"/>
            <a:r>
              <a:rPr lang="en-US" u="sng" dirty="0"/>
              <a:t>QBER</a:t>
            </a:r>
          </a:p>
          <a:p>
            <a:pPr lvl="0"/>
            <a:r>
              <a:rPr lang="en-US" dirty="0"/>
              <a:t>The quantum bit error rate (QBER) estimated during the error correction step did not cross the </a:t>
            </a:r>
            <a:r>
              <a:rPr lang="en-US" i="1" dirty="0"/>
              <a:t>abort threshold</a:t>
            </a:r>
            <a:r>
              <a:rPr lang="en-US" dirty="0"/>
              <a:t> of the device</a:t>
            </a:r>
            <a:r>
              <a:rPr lang="en-US" dirty="0" smtClean="0"/>
              <a:t>.</a:t>
            </a:r>
            <a:endParaRPr lang="de-DE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683568" y="2457800"/>
            <a:ext cx="1944216" cy="1080201"/>
            <a:chOff x="6228184" y="3100040"/>
            <a:chExt cx="1944216" cy="1080201"/>
          </a:xfrm>
        </p:grpSpPr>
        <p:sp>
          <p:nvSpPr>
            <p:cNvPr id="22" name="Rechteck 21"/>
            <p:cNvSpPr/>
            <p:nvPr/>
          </p:nvSpPr>
          <p:spPr>
            <a:xfrm>
              <a:off x="6228184" y="3881274"/>
              <a:ext cx="288032" cy="29896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24600" y="3582307"/>
              <a:ext cx="288032" cy="59793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7109048" y="3397643"/>
              <a:ext cx="288032" cy="78259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6821016" y="3100040"/>
              <a:ext cx="288032" cy="10802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397080" y="3212976"/>
              <a:ext cx="288032" cy="96419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7685112" y="3579237"/>
              <a:ext cx="288032" cy="59793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>
              <a:off x="6228184" y="4180241"/>
              <a:ext cx="1944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0" name="Rechteck 29"/>
          <p:cNvSpPr/>
          <p:nvPr/>
        </p:nvSpPr>
        <p:spPr>
          <a:xfrm>
            <a:off x="6191672" y="2820992"/>
            <a:ext cx="2803204" cy="313932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r>
              <a:rPr lang="en-US" u="sng" dirty="0" smtClean="0"/>
              <a:t>Hardware countermeasures</a:t>
            </a:r>
            <a:endParaRPr lang="en-US" u="sng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Isolators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fuses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Wavelength filters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Watchdog detectors</a:t>
            </a:r>
          </a:p>
          <a:p>
            <a:pPr lvl="0"/>
            <a:endParaRPr lang="de-DE" dirty="0" smtClean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cxnSp>
        <p:nvCxnSpPr>
          <p:cNvPr id="32" name="Gerade Verbindung 31"/>
          <p:cNvCxnSpPr/>
          <p:nvPr/>
        </p:nvCxnSpPr>
        <p:spPr>
          <a:xfrm>
            <a:off x="6300192" y="3242105"/>
            <a:ext cx="25202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660232" y="3055904"/>
            <a:ext cx="1800200" cy="3356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/>
          <p:cNvCxnSpPr/>
          <p:nvPr/>
        </p:nvCxnSpPr>
        <p:spPr>
          <a:xfrm flipV="1">
            <a:off x="7225145" y="3219505"/>
            <a:ext cx="64807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0" y="6577607"/>
            <a:ext cx="914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a-DK" dirty="0"/>
              <a:t>N. Jain et al., arXiv: 1408.0492</a:t>
            </a:r>
            <a:r>
              <a:rPr lang="en-US" dirty="0"/>
              <a:t>, submitted to JSTQE (2014</a:t>
            </a:r>
            <a:r>
              <a:rPr lang="en-US" dirty="0" smtClean="0"/>
              <a:t>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3347864" y="3057439"/>
            <a:ext cx="182312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QBER &lt; </a:t>
            </a:r>
            <a:r>
              <a:rPr lang="de-DE" dirty="0" err="1" smtClean="0"/>
              <a:t>threshold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734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8" grpId="0" animBg="1"/>
      <p:bldP spid="30" grpId="0" animBg="1"/>
      <p:bldP spid="3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experimental </a:t>
            </a:r>
            <a:r>
              <a:rPr lang="de-DE" dirty="0" err="1" smtClean="0"/>
              <a:t>setups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OTDR </a:t>
            </a:r>
            <a:r>
              <a:rPr lang="de-DE" dirty="0" err="1" smtClean="0"/>
              <a:t>measurements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7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systems</a:t>
            </a:r>
            <a:endParaRPr lang="de-DE" dirty="0"/>
          </a:p>
        </p:txBody>
      </p:sp>
      <p:sp>
        <p:nvSpPr>
          <p:cNvPr id="2" name="Abgerundetes Rechteck 1"/>
          <p:cNvSpPr/>
          <p:nvPr/>
        </p:nvSpPr>
        <p:spPr>
          <a:xfrm>
            <a:off x="251520" y="2060848"/>
            <a:ext cx="1584176" cy="1080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Alice</a:t>
            </a:r>
          </a:p>
          <a:p>
            <a:pPr algn="ctr"/>
            <a:r>
              <a:rPr lang="de-DE" dirty="0" smtClean="0"/>
              <a:t>Erlangen</a:t>
            </a:r>
            <a:endParaRPr lang="de-DE" dirty="0"/>
          </a:p>
        </p:txBody>
      </p:sp>
      <p:cxnSp>
        <p:nvCxnSpPr>
          <p:cNvPr id="6" name="Gerade Verbindung 5"/>
          <p:cNvCxnSpPr>
            <a:stCxn id="2" idx="3"/>
          </p:cNvCxnSpPr>
          <p:nvPr/>
        </p:nvCxnSpPr>
        <p:spPr>
          <a:xfrm>
            <a:off x="1835696" y="2600908"/>
            <a:ext cx="309634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/>
          <p:cNvGrpSpPr/>
          <p:nvPr/>
        </p:nvGrpSpPr>
        <p:grpSpPr>
          <a:xfrm>
            <a:off x="5148064" y="1844824"/>
            <a:ext cx="1611413" cy="1512168"/>
            <a:chOff x="2116484" y="3450839"/>
            <a:chExt cx="1611413" cy="1512168"/>
          </a:xfrm>
        </p:grpSpPr>
        <p:cxnSp>
          <p:nvCxnSpPr>
            <p:cNvPr id="8" name="Gerade Verbindung mit Pfeil 7"/>
            <p:cNvCxnSpPr/>
            <p:nvPr/>
          </p:nvCxnSpPr>
          <p:spPr>
            <a:xfrm flipV="1">
              <a:off x="2872184" y="3450839"/>
              <a:ext cx="0" cy="15121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 Verbindung mit Pfeil 8"/>
            <p:cNvCxnSpPr/>
            <p:nvPr/>
          </p:nvCxnSpPr>
          <p:spPr>
            <a:xfrm>
              <a:off x="2116484" y="4192224"/>
              <a:ext cx="161141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4497" y="3811636"/>
              <a:ext cx="1095375" cy="79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Freihandform 10"/>
          <p:cNvSpPr/>
          <p:nvPr/>
        </p:nvSpPr>
        <p:spPr>
          <a:xfrm rot="60000">
            <a:off x="1984675" y="2024556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 rot="60000">
            <a:off x="2700756" y="2492834"/>
            <a:ext cx="438690" cy="114241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ihandform 13"/>
          <p:cNvSpPr/>
          <p:nvPr/>
        </p:nvSpPr>
        <p:spPr>
          <a:xfrm rot="60000">
            <a:off x="3568850" y="2038045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 14"/>
          <p:cNvSpPr/>
          <p:nvPr/>
        </p:nvSpPr>
        <p:spPr>
          <a:xfrm rot="60000">
            <a:off x="4284931" y="2506323"/>
            <a:ext cx="438690" cy="114241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1979712" y="1664928"/>
            <a:ext cx="42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2559265" y="21261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signal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3566565" y="1669429"/>
            <a:ext cx="42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>
            <a:off x="4143440" y="21261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signal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2039552" y="274027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2755633" y="2740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612341" y="274027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4346220" y="27402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</a:t>
            </a:r>
            <a:endParaRPr lang="de-DE" dirty="0"/>
          </a:p>
        </p:txBody>
      </p:sp>
      <p:graphicFrame>
        <p:nvGraphicFramePr>
          <p:cNvPr id="47" name="Diagramm 46"/>
          <p:cNvGraphicFramePr/>
          <p:nvPr>
            <p:extLst>
              <p:ext uri="{D42A27DB-BD31-4B8C-83A1-F6EECF244321}">
                <p14:modId xmlns:p14="http://schemas.microsoft.com/office/powerpoint/2010/main" val="1145578447"/>
              </p:ext>
            </p:extLst>
          </p:nvPr>
        </p:nvGraphicFramePr>
        <p:xfrm>
          <a:off x="6392221" y="2996196"/>
          <a:ext cx="2751779" cy="1584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Abgerundetes Rechteck 47"/>
          <p:cNvSpPr/>
          <p:nvPr/>
        </p:nvSpPr>
        <p:spPr>
          <a:xfrm>
            <a:off x="251520" y="4437112"/>
            <a:ext cx="1584176" cy="10801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Alice</a:t>
            </a:r>
          </a:p>
          <a:p>
            <a:pPr algn="ctr"/>
            <a:r>
              <a:rPr lang="de-DE" dirty="0" err="1" smtClean="0"/>
              <a:t>SeQureNet</a:t>
            </a:r>
            <a:endParaRPr lang="de-DE" dirty="0"/>
          </a:p>
        </p:txBody>
      </p:sp>
      <p:cxnSp>
        <p:nvCxnSpPr>
          <p:cNvPr id="49" name="Gerade Verbindung 48"/>
          <p:cNvCxnSpPr>
            <a:stCxn id="48" idx="3"/>
          </p:cNvCxnSpPr>
          <p:nvPr/>
        </p:nvCxnSpPr>
        <p:spPr>
          <a:xfrm>
            <a:off x="1835696" y="4977172"/>
            <a:ext cx="309634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4" name="Freihandform 53"/>
          <p:cNvSpPr/>
          <p:nvPr/>
        </p:nvSpPr>
        <p:spPr>
          <a:xfrm rot="60000">
            <a:off x="1984675" y="4400820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Freihandform 54"/>
          <p:cNvSpPr/>
          <p:nvPr/>
        </p:nvSpPr>
        <p:spPr>
          <a:xfrm rot="60000">
            <a:off x="2700756" y="4869098"/>
            <a:ext cx="438690" cy="114241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Freihandform 55"/>
          <p:cNvSpPr/>
          <p:nvPr/>
        </p:nvSpPr>
        <p:spPr>
          <a:xfrm rot="60000">
            <a:off x="3568850" y="4414309"/>
            <a:ext cx="438690" cy="572568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Freihandform 56"/>
          <p:cNvSpPr/>
          <p:nvPr/>
        </p:nvSpPr>
        <p:spPr>
          <a:xfrm rot="60000">
            <a:off x="4284931" y="4882587"/>
            <a:ext cx="438690" cy="114241"/>
          </a:xfrm>
          <a:custGeom>
            <a:avLst/>
            <a:gdLst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79461 w 752029"/>
              <a:gd name="connsiteY1" fmla="*/ 538385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38385 w 752029"/>
              <a:gd name="connsiteY3" fmla="*/ 538385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52029"/>
              <a:gd name="connsiteY0" fmla="*/ 615297 h 615297"/>
              <a:gd name="connsiteX1" fmla="*/ 162370 w 752029"/>
              <a:gd name="connsiteY1" fmla="*/ 495656 h 615297"/>
              <a:gd name="connsiteX2" fmla="*/ 401652 w 752029"/>
              <a:gd name="connsiteY2" fmla="*/ 0 h 615297"/>
              <a:gd name="connsiteX3" fmla="*/ 555477 w 752029"/>
              <a:gd name="connsiteY3" fmla="*/ 504202 h 615297"/>
              <a:gd name="connsiteX4" fmla="*/ 752029 w 752029"/>
              <a:gd name="connsiteY4" fmla="*/ 598205 h 615297"/>
              <a:gd name="connsiteX5" fmla="*/ 0 w 752029"/>
              <a:gd name="connsiteY5" fmla="*/ 615297 h 615297"/>
              <a:gd name="connsiteX0" fmla="*/ 0 w 772125"/>
              <a:gd name="connsiteY0" fmla="*/ 615297 h 615297"/>
              <a:gd name="connsiteX1" fmla="*/ 162370 w 772125"/>
              <a:gd name="connsiteY1" fmla="*/ 495656 h 615297"/>
              <a:gd name="connsiteX2" fmla="*/ 401652 w 772125"/>
              <a:gd name="connsiteY2" fmla="*/ 0 h 615297"/>
              <a:gd name="connsiteX3" fmla="*/ 555477 w 772125"/>
              <a:gd name="connsiteY3" fmla="*/ 504202 h 615297"/>
              <a:gd name="connsiteX4" fmla="*/ 752029 w 772125"/>
              <a:gd name="connsiteY4" fmla="*/ 598205 h 615297"/>
              <a:gd name="connsiteX5" fmla="*/ 0 w 772125"/>
              <a:gd name="connsiteY5" fmla="*/ 615297 h 615297"/>
              <a:gd name="connsiteX0" fmla="*/ 27289 w 799414"/>
              <a:gd name="connsiteY0" fmla="*/ 615300 h 615300"/>
              <a:gd name="connsiteX1" fmla="*/ 189659 w 799414"/>
              <a:gd name="connsiteY1" fmla="*/ 495659 h 615300"/>
              <a:gd name="connsiteX2" fmla="*/ 428941 w 799414"/>
              <a:gd name="connsiteY2" fmla="*/ 3 h 615300"/>
              <a:gd name="connsiteX3" fmla="*/ 582766 w 799414"/>
              <a:gd name="connsiteY3" fmla="*/ 504205 h 615300"/>
              <a:gd name="connsiteX4" fmla="*/ 779318 w 799414"/>
              <a:gd name="connsiteY4" fmla="*/ 598208 h 615300"/>
              <a:gd name="connsiteX5" fmla="*/ 27289 w 799414"/>
              <a:gd name="connsiteY5" fmla="*/ 615300 h 615300"/>
              <a:gd name="connsiteX0" fmla="*/ 27289 w 799414"/>
              <a:gd name="connsiteY0" fmla="*/ 621189 h 621189"/>
              <a:gd name="connsiteX1" fmla="*/ 189659 w 799414"/>
              <a:gd name="connsiteY1" fmla="*/ 501548 h 621189"/>
              <a:gd name="connsiteX2" fmla="*/ 428941 w 799414"/>
              <a:gd name="connsiteY2" fmla="*/ 5892 h 621189"/>
              <a:gd name="connsiteX3" fmla="*/ 582766 w 799414"/>
              <a:gd name="connsiteY3" fmla="*/ 510094 h 621189"/>
              <a:gd name="connsiteX4" fmla="*/ 779318 w 799414"/>
              <a:gd name="connsiteY4" fmla="*/ 604097 h 621189"/>
              <a:gd name="connsiteX5" fmla="*/ 27289 w 799414"/>
              <a:gd name="connsiteY5" fmla="*/ 621189 h 621189"/>
              <a:gd name="connsiteX0" fmla="*/ 27289 w 799414"/>
              <a:gd name="connsiteY0" fmla="*/ 615377 h 615377"/>
              <a:gd name="connsiteX1" fmla="*/ 189659 w 799414"/>
              <a:gd name="connsiteY1" fmla="*/ 495736 h 615377"/>
              <a:gd name="connsiteX2" fmla="*/ 428941 w 799414"/>
              <a:gd name="connsiteY2" fmla="*/ 80 h 615377"/>
              <a:gd name="connsiteX3" fmla="*/ 582766 w 799414"/>
              <a:gd name="connsiteY3" fmla="*/ 504282 h 615377"/>
              <a:gd name="connsiteX4" fmla="*/ 779318 w 799414"/>
              <a:gd name="connsiteY4" fmla="*/ 598285 h 615377"/>
              <a:gd name="connsiteX5" fmla="*/ 27289 w 799414"/>
              <a:gd name="connsiteY5" fmla="*/ 615377 h 615377"/>
              <a:gd name="connsiteX0" fmla="*/ 26772 w 800837"/>
              <a:gd name="connsiteY0" fmla="*/ 581186 h 581186"/>
              <a:gd name="connsiteX1" fmla="*/ 189142 w 800837"/>
              <a:gd name="connsiteY1" fmla="*/ 461545 h 581186"/>
              <a:gd name="connsiteX2" fmla="*/ 394241 w 800837"/>
              <a:gd name="connsiteY2" fmla="*/ 72 h 581186"/>
              <a:gd name="connsiteX3" fmla="*/ 582249 w 800837"/>
              <a:gd name="connsiteY3" fmla="*/ 470091 h 581186"/>
              <a:gd name="connsiteX4" fmla="*/ 778801 w 800837"/>
              <a:gd name="connsiteY4" fmla="*/ 564094 h 581186"/>
              <a:gd name="connsiteX5" fmla="*/ 26772 w 800837"/>
              <a:gd name="connsiteY5" fmla="*/ 581186 h 581186"/>
              <a:gd name="connsiteX0" fmla="*/ 26772 w 804517"/>
              <a:gd name="connsiteY0" fmla="*/ 581114 h 581114"/>
              <a:gd name="connsiteX1" fmla="*/ 189142 w 804517"/>
              <a:gd name="connsiteY1" fmla="*/ 461473 h 581114"/>
              <a:gd name="connsiteX2" fmla="*/ 394241 w 804517"/>
              <a:gd name="connsiteY2" fmla="*/ 0 h 581114"/>
              <a:gd name="connsiteX3" fmla="*/ 624978 w 804517"/>
              <a:gd name="connsiteY3" fmla="*/ 461473 h 581114"/>
              <a:gd name="connsiteX4" fmla="*/ 778801 w 804517"/>
              <a:gd name="connsiteY4" fmla="*/ 564022 h 581114"/>
              <a:gd name="connsiteX5" fmla="*/ 26772 w 804517"/>
              <a:gd name="connsiteY5" fmla="*/ 581114 h 581114"/>
              <a:gd name="connsiteX0" fmla="*/ 30980 w 764073"/>
              <a:gd name="connsiteY0" fmla="*/ 572568 h 572568"/>
              <a:gd name="connsiteX1" fmla="*/ 148698 w 764073"/>
              <a:gd name="connsiteY1" fmla="*/ 461473 h 572568"/>
              <a:gd name="connsiteX2" fmla="*/ 353797 w 764073"/>
              <a:gd name="connsiteY2" fmla="*/ 0 h 572568"/>
              <a:gd name="connsiteX3" fmla="*/ 584534 w 764073"/>
              <a:gd name="connsiteY3" fmla="*/ 461473 h 572568"/>
              <a:gd name="connsiteX4" fmla="*/ 738357 w 764073"/>
              <a:gd name="connsiteY4" fmla="*/ 564022 h 572568"/>
              <a:gd name="connsiteX5" fmla="*/ 30980 w 764073"/>
              <a:gd name="connsiteY5" fmla="*/ 572568 h 5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4073" h="572568">
                <a:moveTo>
                  <a:pt x="30980" y="572568"/>
                </a:moveTo>
                <a:cubicBezTo>
                  <a:pt x="-67296" y="555477"/>
                  <a:pt x="94895" y="556901"/>
                  <a:pt x="148698" y="461473"/>
                </a:cubicBezTo>
                <a:cubicBezTo>
                  <a:pt x="202501" y="366045"/>
                  <a:pt x="281158" y="0"/>
                  <a:pt x="353797" y="0"/>
                </a:cubicBezTo>
                <a:cubicBezTo>
                  <a:pt x="426436" y="0"/>
                  <a:pt x="520441" y="367469"/>
                  <a:pt x="584534" y="461473"/>
                </a:cubicBezTo>
                <a:cubicBezTo>
                  <a:pt x="648627" y="555477"/>
                  <a:pt x="830936" y="545506"/>
                  <a:pt x="738357" y="564022"/>
                </a:cubicBezTo>
                <a:lnTo>
                  <a:pt x="30980" y="572568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Textfeld 57"/>
          <p:cNvSpPr txBox="1"/>
          <p:nvPr/>
        </p:nvSpPr>
        <p:spPr>
          <a:xfrm>
            <a:off x="1979712" y="4041192"/>
            <a:ext cx="42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</a:t>
            </a:r>
            <a:endParaRPr lang="de-DE" dirty="0"/>
          </a:p>
        </p:txBody>
      </p:sp>
      <p:sp>
        <p:nvSpPr>
          <p:cNvPr id="59" name="Textfeld 58"/>
          <p:cNvSpPr txBox="1"/>
          <p:nvPr/>
        </p:nvSpPr>
        <p:spPr>
          <a:xfrm>
            <a:off x="2559265" y="450243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signal</a:t>
            </a:r>
            <a:endParaRPr lang="de-DE" dirty="0"/>
          </a:p>
        </p:txBody>
      </p:sp>
      <p:sp>
        <p:nvSpPr>
          <p:cNvPr id="60" name="Textfeld 59"/>
          <p:cNvSpPr txBox="1"/>
          <p:nvPr/>
        </p:nvSpPr>
        <p:spPr>
          <a:xfrm>
            <a:off x="3566565" y="4045693"/>
            <a:ext cx="42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</a:t>
            </a:r>
            <a:endParaRPr lang="de-DE" dirty="0"/>
          </a:p>
        </p:txBody>
      </p:sp>
      <p:sp>
        <p:nvSpPr>
          <p:cNvPr id="61" name="Textfeld 60"/>
          <p:cNvSpPr txBox="1"/>
          <p:nvPr/>
        </p:nvSpPr>
        <p:spPr>
          <a:xfrm>
            <a:off x="4143440" y="450243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signal</a:t>
            </a:r>
            <a:endParaRPr lang="de-DE" dirty="0"/>
          </a:p>
        </p:txBody>
      </p:sp>
      <p:sp>
        <p:nvSpPr>
          <p:cNvPr id="62" name="Textfeld 61"/>
          <p:cNvSpPr txBox="1"/>
          <p:nvPr/>
        </p:nvSpPr>
        <p:spPr>
          <a:xfrm>
            <a:off x="2039552" y="511654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2755633" y="511654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3612341" y="511654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4346220" y="511654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</a:t>
            </a:r>
            <a:endParaRPr lang="de-DE" dirty="0"/>
          </a:p>
        </p:txBody>
      </p:sp>
      <p:sp>
        <p:nvSpPr>
          <p:cNvPr id="73" name="Ellipse 72"/>
          <p:cNvSpPr/>
          <p:nvPr/>
        </p:nvSpPr>
        <p:spPr>
          <a:xfrm>
            <a:off x="5431706" y="4561068"/>
            <a:ext cx="944115" cy="9441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feld 77"/>
          <p:cNvSpPr txBox="1"/>
          <p:nvPr/>
        </p:nvSpPr>
        <p:spPr>
          <a:xfrm>
            <a:off x="5044841" y="1471351"/>
            <a:ext cx="1717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binary</a:t>
            </a:r>
            <a:r>
              <a:rPr lang="de-DE" sz="1600" dirty="0" smtClean="0"/>
              <a:t> </a:t>
            </a:r>
            <a:r>
              <a:rPr lang="de-DE" sz="1600" dirty="0" err="1" smtClean="0"/>
              <a:t>modulation</a:t>
            </a:r>
            <a:endParaRPr lang="de-DE" sz="1600" dirty="0"/>
          </a:p>
        </p:txBody>
      </p:sp>
      <p:sp>
        <p:nvSpPr>
          <p:cNvPr id="79" name="Textfeld 78"/>
          <p:cNvSpPr txBox="1"/>
          <p:nvPr/>
        </p:nvSpPr>
        <p:spPr>
          <a:xfrm>
            <a:off x="4983953" y="5733256"/>
            <a:ext cx="193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Gaussian</a:t>
            </a:r>
            <a:r>
              <a:rPr lang="de-DE" sz="1600" dirty="0" smtClean="0"/>
              <a:t> </a:t>
            </a:r>
            <a:r>
              <a:rPr lang="de-DE" sz="1600" dirty="0" err="1" smtClean="0"/>
              <a:t>modulation</a:t>
            </a:r>
            <a:endParaRPr lang="de-DE" sz="1600" dirty="0"/>
          </a:p>
        </p:txBody>
      </p:sp>
      <p:sp>
        <p:nvSpPr>
          <p:cNvPr id="81" name="Freihandform 80"/>
          <p:cNvSpPr/>
          <p:nvPr/>
        </p:nvSpPr>
        <p:spPr>
          <a:xfrm>
            <a:off x="5438692" y="4818480"/>
            <a:ext cx="962108" cy="166988"/>
          </a:xfrm>
          <a:custGeom>
            <a:avLst/>
            <a:gdLst>
              <a:gd name="connsiteX0" fmla="*/ 0 w 962108"/>
              <a:gd name="connsiteY0" fmla="*/ 254452 h 254452"/>
              <a:gd name="connsiteX1" fmla="*/ 469127 w 962108"/>
              <a:gd name="connsiteY1" fmla="*/ 10 h 254452"/>
              <a:gd name="connsiteX2" fmla="*/ 962108 w 962108"/>
              <a:gd name="connsiteY2" fmla="*/ 246501 h 254452"/>
              <a:gd name="connsiteX0" fmla="*/ 0 w 962108"/>
              <a:gd name="connsiteY0" fmla="*/ 254448 h 254448"/>
              <a:gd name="connsiteX1" fmla="*/ 469127 w 962108"/>
              <a:gd name="connsiteY1" fmla="*/ 6 h 254448"/>
              <a:gd name="connsiteX2" fmla="*/ 962108 w 962108"/>
              <a:gd name="connsiteY2" fmla="*/ 246497 h 254448"/>
              <a:gd name="connsiteX0" fmla="*/ 0 w 962108"/>
              <a:gd name="connsiteY0" fmla="*/ 254448 h 254448"/>
              <a:gd name="connsiteX1" fmla="*/ 469127 w 962108"/>
              <a:gd name="connsiteY1" fmla="*/ 6 h 254448"/>
              <a:gd name="connsiteX2" fmla="*/ 962108 w 962108"/>
              <a:gd name="connsiteY2" fmla="*/ 246497 h 254448"/>
              <a:gd name="connsiteX0" fmla="*/ 0 w 962108"/>
              <a:gd name="connsiteY0" fmla="*/ 166988 h 166988"/>
              <a:gd name="connsiteX1" fmla="*/ 540689 w 962108"/>
              <a:gd name="connsiteY1" fmla="*/ 10 h 166988"/>
              <a:gd name="connsiteX2" fmla="*/ 962108 w 962108"/>
              <a:gd name="connsiteY2" fmla="*/ 159037 h 16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08" h="166988">
                <a:moveTo>
                  <a:pt x="0" y="166988"/>
                </a:moveTo>
                <a:cubicBezTo>
                  <a:pt x="249804" y="111990"/>
                  <a:pt x="380338" y="1335"/>
                  <a:pt x="540689" y="10"/>
                </a:cubicBezTo>
                <a:cubicBezTo>
                  <a:pt x="701040" y="-1315"/>
                  <a:pt x="724231" y="130545"/>
                  <a:pt x="962108" y="15903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Freihandform 81"/>
          <p:cNvSpPr/>
          <p:nvPr/>
        </p:nvSpPr>
        <p:spPr>
          <a:xfrm rot="5400000">
            <a:off x="5470427" y="4962925"/>
            <a:ext cx="962108" cy="95437"/>
          </a:xfrm>
          <a:custGeom>
            <a:avLst/>
            <a:gdLst>
              <a:gd name="connsiteX0" fmla="*/ 0 w 962108"/>
              <a:gd name="connsiteY0" fmla="*/ 254452 h 254452"/>
              <a:gd name="connsiteX1" fmla="*/ 469127 w 962108"/>
              <a:gd name="connsiteY1" fmla="*/ 10 h 254452"/>
              <a:gd name="connsiteX2" fmla="*/ 962108 w 962108"/>
              <a:gd name="connsiteY2" fmla="*/ 246501 h 254452"/>
              <a:gd name="connsiteX0" fmla="*/ 0 w 962108"/>
              <a:gd name="connsiteY0" fmla="*/ 254448 h 254448"/>
              <a:gd name="connsiteX1" fmla="*/ 469127 w 962108"/>
              <a:gd name="connsiteY1" fmla="*/ 6 h 254448"/>
              <a:gd name="connsiteX2" fmla="*/ 962108 w 962108"/>
              <a:gd name="connsiteY2" fmla="*/ 246497 h 254448"/>
              <a:gd name="connsiteX0" fmla="*/ 0 w 962108"/>
              <a:gd name="connsiteY0" fmla="*/ 254448 h 254448"/>
              <a:gd name="connsiteX1" fmla="*/ 469127 w 962108"/>
              <a:gd name="connsiteY1" fmla="*/ 6 h 254448"/>
              <a:gd name="connsiteX2" fmla="*/ 962108 w 962108"/>
              <a:gd name="connsiteY2" fmla="*/ 246497 h 254448"/>
              <a:gd name="connsiteX0" fmla="*/ 0 w 962108"/>
              <a:gd name="connsiteY0" fmla="*/ 63656 h 63656"/>
              <a:gd name="connsiteX1" fmla="*/ 214686 w 962108"/>
              <a:gd name="connsiteY1" fmla="*/ 45 h 63656"/>
              <a:gd name="connsiteX2" fmla="*/ 962108 w 962108"/>
              <a:gd name="connsiteY2" fmla="*/ 55705 h 63656"/>
              <a:gd name="connsiteX0" fmla="*/ 0 w 962108"/>
              <a:gd name="connsiteY0" fmla="*/ 95437 h 95437"/>
              <a:gd name="connsiteX1" fmla="*/ 294199 w 962108"/>
              <a:gd name="connsiteY1" fmla="*/ 21 h 95437"/>
              <a:gd name="connsiteX2" fmla="*/ 962108 w 962108"/>
              <a:gd name="connsiteY2" fmla="*/ 87486 h 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108" h="95437">
                <a:moveTo>
                  <a:pt x="0" y="95437"/>
                </a:moveTo>
                <a:cubicBezTo>
                  <a:pt x="249804" y="40439"/>
                  <a:pt x="133848" y="1346"/>
                  <a:pt x="294199" y="21"/>
                </a:cubicBezTo>
                <a:cubicBezTo>
                  <a:pt x="454550" y="-1304"/>
                  <a:pt x="724231" y="58994"/>
                  <a:pt x="962108" y="8748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0" name="Gerade Verbindung mit Pfeil 69"/>
          <p:cNvCxnSpPr/>
          <p:nvPr/>
        </p:nvCxnSpPr>
        <p:spPr>
          <a:xfrm>
            <a:off x="5148064" y="4975885"/>
            <a:ext cx="161141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5903764" y="4225859"/>
            <a:ext cx="0" cy="1507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Graphic spid="47" grpId="0">
        <p:bldAsOne/>
      </p:bldGraphic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73" grpId="0" animBg="1"/>
      <p:bldP spid="78" grpId="0"/>
      <p:bldP spid="79" grpId="0"/>
      <p:bldP spid="81" grpId="0" animBg="1"/>
      <p:bldP spid="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Erlangen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SeQureNet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951" y="1412776"/>
            <a:ext cx="8424105" cy="465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:\Users\Nitin Jain\Documents\stuff\presentation\figs\sqn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74" y="3674626"/>
            <a:ext cx="2082498" cy="2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bgerundetes Rechteck 2"/>
          <p:cNvSpPr/>
          <p:nvPr/>
        </p:nvSpPr>
        <p:spPr>
          <a:xfrm>
            <a:off x="2627784" y="2276872"/>
            <a:ext cx="720080" cy="108012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bgerundetes Rechteck 5"/>
          <p:cNvSpPr/>
          <p:nvPr/>
        </p:nvSpPr>
        <p:spPr>
          <a:xfrm>
            <a:off x="7341441" y="4365104"/>
            <a:ext cx="720080" cy="108012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5724128" y="2287846"/>
            <a:ext cx="720080" cy="864096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7140435" y="1572694"/>
            <a:ext cx="720080" cy="864096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8115400" y="4473116"/>
            <a:ext cx="720080" cy="864096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bgerundetes Rechteck 11"/>
          <p:cNvSpPr/>
          <p:nvPr/>
        </p:nvSpPr>
        <p:spPr>
          <a:xfrm>
            <a:off x="3398241" y="2492896"/>
            <a:ext cx="720080" cy="864096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bgerundetes Rechteck 12"/>
          <p:cNvSpPr/>
          <p:nvPr/>
        </p:nvSpPr>
        <p:spPr>
          <a:xfrm>
            <a:off x="3706350" y="3709251"/>
            <a:ext cx="2374856" cy="83506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-38444" y="6362163"/>
            <a:ext cx="918244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>
            <a:defPPr>
              <a:defRPr lang="de-DE"/>
            </a:defPPr>
            <a:lvl1pPr marL="457200" indent="-457200">
              <a:defRPr sz="1400">
                <a:solidFill>
                  <a:schemeClr val="bg1">
                    <a:lumMod val="65000"/>
                  </a:schemeClr>
                </a:solidFill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9pPr>
          </a:lstStyle>
          <a:p>
            <a:r>
              <a:rPr lang="da-DK" dirty="0"/>
              <a:t>C. Bennett, PRL </a:t>
            </a:r>
            <a:r>
              <a:rPr lang="da-DK" b="1" dirty="0"/>
              <a:t>68</a:t>
            </a:r>
            <a:r>
              <a:rPr lang="da-DK" dirty="0"/>
              <a:t>, 3121 (1992</a:t>
            </a:r>
            <a:r>
              <a:rPr lang="da-DK" dirty="0" smtClean="0"/>
              <a:t>)</a:t>
            </a:r>
          </a:p>
          <a:p>
            <a:r>
              <a:rPr lang="da-DK" dirty="0"/>
              <a:t>F. Grosshans and P. Grangier, PRL </a:t>
            </a:r>
            <a:r>
              <a:rPr lang="da-DK" b="1" dirty="0"/>
              <a:t>88</a:t>
            </a:r>
            <a:r>
              <a:rPr lang="da-DK" dirty="0"/>
              <a:t>, 057902 (2002</a:t>
            </a:r>
            <a:r>
              <a:rPr lang="da-DK" dirty="0" smtClean="0"/>
              <a:t>)</a:t>
            </a:r>
          </a:p>
          <a:p>
            <a:endParaRPr lang="da-DK" dirty="0" smtClean="0"/>
          </a:p>
          <a:p>
            <a:endParaRPr lang="da-DK" dirty="0"/>
          </a:p>
          <a:p>
            <a:r>
              <a:rPr lang="da-DK" dirty="0" smtClean="0"/>
              <a:t>C</a:t>
            </a:r>
            <a:r>
              <a:rPr lang="da-DK" dirty="0"/>
              <a:t>. Wittmann et al., Opt. Express </a:t>
            </a:r>
            <a:r>
              <a:rPr lang="da-DK" b="1" dirty="0"/>
              <a:t>18</a:t>
            </a:r>
            <a:r>
              <a:rPr lang="da-DK" dirty="0"/>
              <a:t>, 4499 (2010)</a:t>
            </a:r>
            <a:endParaRPr lang="en-US" dirty="0"/>
          </a:p>
          <a:p>
            <a:r>
              <a:rPr lang="da-DK" dirty="0"/>
              <a:t>I. Khan et al., PRA </a:t>
            </a:r>
            <a:r>
              <a:rPr lang="da-DK" b="1" dirty="0"/>
              <a:t>88</a:t>
            </a:r>
            <a:r>
              <a:rPr lang="da-DK" dirty="0"/>
              <a:t>, 010302 (</a:t>
            </a:r>
            <a:r>
              <a:rPr lang="da-DK" dirty="0" smtClean="0"/>
              <a:t>2013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16" name="Abgerundetes Rechteck 15"/>
          <p:cNvSpPr/>
          <p:nvPr/>
        </p:nvSpPr>
        <p:spPr>
          <a:xfrm>
            <a:off x="2699792" y="4695656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16"/>
          <p:cNvSpPr/>
          <p:nvPr/>
        </p:nvSpPr>
        <p:spPr>
          <a:xfrm>
            <a:off x="3635896" y="512844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/>
          <p:cNvSpPr/>
          <p:nvPr/>
        </p:nvSpPr>
        <p:spPr>
          <a:xfrm>
            <a:off x="5220072" y="512844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Abgerundetes Rechteck 18"/>
          <p:cNvSpPr/>
          <p:nvPr/>
        </p:nvSpPr>
        <p:spPr>
          <a:xfrm>
            <a:off x="3167844" y="3774104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/>
          <p:cNvSpPr/>
          <p:nvPr/>
        </p:nvSpPr>
        <p:spPr>
          <a:xfrm>
            <a:off x="6052364" y="3774104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Abgerundetes Rechteck 20"/>
          <p:cNvSpPr/>
          <p:nvPr/>
        </p:nvSpPr>
        <p:spPr>
          <a:xfrm>
            <a:off x="6264188" y="512844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/>
          <p:cNvSpPr/>
          <p:nvPr/>
        </p:nvSpPr>
        <p:spPr>
          <a:xfrm>
            <a:off x="6984268" y="471091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Abgerundetes Rechteck 22"/>
          <p:cNvSpPr/>
          <p:nvPr/>
        </p:nvSpPr>
        <p:spPr>
          <a:xfrm>
            <a:off x="7935301" y="4688202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Abgerundetes Rechteck 23"/>
          <p:cNvSpPr/>
          <p:nvPr/>
        </p:nvSpPr>
        <p:spPr>
          <a:xfrm>
            <a:off x="1819794" y="4264351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bgerundetes Rechteck 24"/>
          <p:cNvSpPr/>
          <p:nvPr/>
        </p:nvSpPr>
        <p:spPr>
          <a:xfrm>
            <a:off x="2358881" y="1870813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bgerundetes Rechteck 25"/>
          <p:cNvSpPr/>
          <p:nvPr/>
        </p:nvSpPr>
        <p:spPr>
          <a:xfrm>
            <a:off x="2358881" y="215511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bgerundetes Rechteck 26"/>
          <p:cNvSpPr/>
          <p:nvPr/>
        </p:nvSpPr>
        <p:spPr>
          <a:xfrm>
            <a:off x="3218221" y="260816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/>
          <p:cNvSpPr/>
          <p:nvPr/>
        </p:nvSpPr>
        <p:spPr>
          <a:xfrm>
            <a:off x="3995936" y="260816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/>
          <p:cNvSpPr/>
          <p:nvPr/>
        </p:nvSpPr>
        <p:spPr>
          <a:xfrm>
            <a:off x="4598632" y="2608167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Abgerundetes Rechteck 29"/>
          <p:cNvSpPr/>
          <p:nvPr/>
        </p:nvSpPr>
        <p:spPr>
          <a:xfrm>
            <a:off x="5378124" y="2625064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bgerundetes Rechteck 30"/>
          <p:cNvSpPr/>
          <p:nvPr/>
        </p:nvSpPr>
        <p:spPr>
          <a:xfrm>
            <a:off x="6508265" y="2294204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bgerundetes Rechteck 31"/>
          <p:cNvSpPr/>
          <p:nvPr/>
        </p:nvSpPr>
        <p:spPr>
          <a:xfrm>
            <a:off x="6479238" y="1876674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bgerundetes Rechteck 32"/>
          <p:cNvSpPr/>
          <p:nvPr/>
        </p:nvSpPr>
        <p:spPr>
          <a:xfrm>
            <a:off x="7924572" y="2245565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bgerundetes Rechteck 36"/>
          <p:cNvSpPr/>
          <p:nvPr/>
        </p:nvSpPr>
        <p:spPr>
          <a:xfrm>
            <a:off x="4713758" y="3774104"/>
            <a:ext cx="360040" cy="41753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8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2" animBg="1"/>
      <p:bldP spid="8" grpId="0" animBg="1"/>
      <p:bldP spid="8" grpId="2" animBg="1"/>
      <p:bldP spid="9" grpId="0" animBg="1"/>
      <p:bldP spid="9" grpId="2" animBg="1"/>
      <p:bldP spid="12" grpId="0" animBg="1"/>
      <p:bldP spid="12" grpId="1" animBg="1"/>
      <p:bldP spid="13" grpId="0" animBg="1"/>
      <p:bldP spid="13" grpId="1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</p:bldLst>
  </p:timing>
</p:sld>
</file>

<file path=ppt/theme/theme1.xml><?xml version="1.0" encoding="utf-8"?>
<a:theme xmlns:a="http://schemas.openxmlformats.org/drawingml/2006/main" name="MPL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MPL</Template>
  <TotalTime>0</TotalTime>
  <Words>1016</Words>
  <Application>Microsoft Office PowerPoint</Application>
  <PresentationFormat>Bildschirmpräsentation (4:3)</PresentationFormat>
  <Paragraphs>262</Paragraphs>
  <Slides>23</Slides>
  <Notes>23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MPL</vt:lpstr>
      <vt:lpstr>Trojan-horse attacks on practical continuous-variable quantum key distribution systems</vt:lpstr>
      <vt:lpstr>introduction</vt:lpstr>
      <vt:lpstr>Quantum Hacking</vt:lpstr>
      <vt:lpstr>Trojan-horse attack principle</vt:lpstr>
      <vt:lpstr>Sources of reflections</vt:lpstr>
      <vt:lpstr>Eve vs Alice and Bob</vt:lpstr>
      <vt:lpstr>experimental setups and  OTDR measurements</vt:lpstr>
      <vt:lpstr>Output of the systems</vt:lpstr>
      <vt:lpstr>Erlangen and SeQureNet system</vt:lpstr>
      <vt:lpstr>Optical time domain reflectometry</vt:lpstr>
      <vt:lpstr>OTDR results (SeQureNet)</vt:lpstr>
      <vt:lpstr>Possible attack paths (SeQureNet)</vt:lpstr>
      <vt:lpstr>Hacking SETUP and measurements</vt:lpstr>
      <vt:lpstr>Eve‘s setup</vt:lpstr>
      <vt:lpstr>Typical homodyne signal from back-reflections for binary modulation</vt:lpstr>
      <vt:lpstr>Measurement data:  binary modulation</vt:lpstr>
      <vt:lpstr>Measurement data: Gaussian modulation</vt:lpstr>
      <vt:lpstr>Loss analysis</vt:lpstr>
      <vt:lpstr>Loss analysis</vt:lpstr>
      <vt:lpstr>Loss analysis</vt:lpstr>
      <vt:lpstr>Impact on MDI systems</vt:lpstr>
      <vt:lpstr>Countermeasures</vt:lpstr>
      <vt:lpstr>The end</vt:lpstr>
    </vt:vector>
  </TitlesOfParts>
  <Company>MPL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Imran Khan</dc:creator>
  <cp:lastModifiedBy>Imran Khan</cp:lastModifiedBy>
  <cp:revision>154</cp:revision>
  <dcterms:created xsi:type="dcterms:W3CDTF">2014-08-21T10:59:10Z</dcterms:created>
  <dcterms:modified xsi:type="dcterms:W3CDTF">2014-09-19T12:39:46Z</dcterms:modified>
</cp:coreProperties>
</file>